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3"/>
  </p:notesMasterIdLst>
  <p:sldIdLst>
    <p:sldId id="256" r:id="rId2"/>
    <p:sldId id="257" r:id="rId3"/>
    <p:sldId id="260" r:id="rId4"/>
    <p:sldId id="265" r:id="rId5"/>
    <p:sldId id="258" r:id="rId6"/>
    <p:sldId id="259" r:id="rId7"/>
    <p:sldId id="264" r:id="rId8"/>
    <p:sldId id="266" r:id="rId9"/>
    <p:sldId id="261" r:id="rId10"/>
    <p:sldId id="262" r:id="rId11"/>
    <p:sldId id="263" r:id="rId12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1"/>
    <p:restoredTop sz="94663"/>
  </p:normalViewPr>
  <p:slideViewPr>
    <p:cSldViewPr snapToGrid="0" snapToObjects="1">
      <p:cViewPr varScale="1">
        <p:scale>
          <a:sx n="90" d="100"/>
          <a:sy n="90" d="100"/>
        </p:scale>
        <p:origin x="232" y="7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_rels/data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_rels/drawing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1.svg"/><Relationship Id="rId1" Type="http://schemas.openxmlformats.org/officeDocument/2006/relationships/image" Target="../media/image20.png"/><Relationship Id="rId4" Type="http://schemas.openxmlformats.org/officeDocument/2006/relationships/image" Target="../media/image23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18/5/colors/Iconchunking_neutralbg_colorful1">
  <dgm:title val=""/>
  <dgm:desc val=""/>
  <dgm:catLst>
    <dgm:cat type="colorful" pri="101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>
        <a:alpha val="0"/>
      </a:schemeClr>
    </dgm:linClrLst>
    <dgm:effectClrLst/>
    <dgm:txLinClrLst/>
    <dgm:txFillClrLst/>
    <dgm:txEffectClrLst/>
  </dgm:styleLbl>
  <dgm:styleLbl name="alig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/>
    <dgm:txEffectClrLst/>
  </dgm:styleLbl>
  <dgm:styleLbl name="lnNode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2">
        <a:alpha val="50000"/>
      </a:schemeClr>
      <a:schemeClr val="accent3">
        <a:alpha val="50000"/>
      </a:schemeClr>
      <a:schemeClr val="accent4">
        <a:alpha val="50000"/>
      </a:schemeClr>
      <a:schemeClr val="accent5">
        <a:alpha val="50000"/>
      </a:schemeClr>
      <a:schemeClr val="accent6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2">
        <a:tint val="50000"/>
      </a:schemeClr>
      <a:schemeClr val="accent3">
        <a:tint val="50000"/>
      </a:schemeClr>
      <a:schemeClr val="accent4">
        <a:tint val="50000"/>
      </a:schemeClr>
      <a:schemeClr val="accent5">
        <a:tint val="50000"/>
      </a:schemeClr>
      <a:schemeClr val="accent6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1">
        <a:tint val="50000"/>
      </a:schemeClr>
      <a:schemeClr val="accent2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/>
    <dgm:txEffectClrLst/>
  </dgm:styleLbl>
  <dgm:styleLbl name="f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bgSibTrans2D1">
    <dgm:fillClrLst meth="repeat">
      <a:schemeClr val="accent2"/>
      <a:schemeClr val="accent3"/>
      <a:schemeClr val="accent4"/>
      <a:schemeClr val="accent5"/>
      <a:schemeClr val="accent6"/>
    </dgm:fillClrLst>
    <dgm:linClrLst meth="cycle">
      <a:schemeClr val="lt1"/>
    </dgm:linClrLst>
    <dgm:effectClrLst/>
    <dgm:txLinClrLst/>
    <dgm:txFillClrLst meth="repeat">
      <a:schemeClr val="lt1"/>
    </dgm:txFillClrLst>
    <dgm:txEffectClrLst/>
  </dgm:styleLbl>
  <dgm:styleLbl name="sibTrans1D1">
    <dgm:fillClrLst meth="repeat">
      <a:schemeClr val="accent2"/>
      <a:schemeClr val="accent3"/>
      <a:schemeClr val="accent4"/>
      <a:schemeClr val="accent5"/>
      <a:schemeClr val="accent6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2"/>
    </dgm:fillClrLst>
    <dgm:linClrLst meth="repeat">
      <a:schemeClr val="accent2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2"/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5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2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3">
    <dgm:fillClrLst meth="repeat">
      <a:schemeClr val="accent4"/>
    </dgm:fillClrLst>
    <dgm:linClrLst meth="repeat">
      <a:schemeClr val="lt1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2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2"/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4">
        <a:tint val="70000"/>
      </a:schemeClr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>
        <a:tint val="50000"/>
      </a:schemeClr>
    </dgm:fillClrLst>
    <dgm:linClrLst meth="repeat">
      <a:schemeClr val="accent4"/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2"/>
      <a:schemeClr val="accent3"/>
      <a:schemeClr val="accent4"/>
      <a:schemeClr val="accent5"/>
      <a:schemeClr val="accent6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fillClrLst>
    <dgm:linClrLst meth="repeat">
      <a:schemeClr val="accent2">
        <a:tint val="40000"/>
        <a:alpha val="90000"/>
      </a:schemeClr>
      <a:schemeClr val="accent3">
        <a:tint val="40000"/>
        <a:alpha val="90000"/>
      </a:schemeClr>
      <a:schemeClr val="accent4">
        <a:tint val="40000"/>
        <a:alpha val="90000"/>
      </a:schemeClr>
      <a:schemeClr val="accent5">
        <a:tint val="40000"/>
        <a:alpha val="90000"/>
      </a:schemeClr>
      <a:schemeClr val="accent6">
        <a:tint val="40000"/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>
      <a:schemeClr val="accent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>
      <a:schemeClr val="accent4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bg1">
        <a:lumMod val="95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2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2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88B84BF1-7492-46CF-97A5-8DDBC761F240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63891ECF-3172-42E8-A52A-10A6E04CF20F}">
      <dgm:prSet/>
      <dgm:spPr/>
      <dgm:t>
        <a:bodyPr/>
        <a:lstStyle/>
        <a:p>
          <a:r>
            <a:rPr lang="en-US"/>
            <a:t>Only 6000 pairs were used</a:t>
          </a:r>
        </a:p>
      </dgm:t>
    </dgm:pt>
    <dgm:pt modelId="{7E6D1F0F-1CB7-4203-8711-C4D6D69BC1A0}" type="parTrans" cxnId="{F9F2BD34-2C42-4F98-8F9A-8CCA5248B7E5}">
      <dgm:prSet/>
      <dgm:spPr/>
      <dgm:t>
        <a:bodyPr/>
        <a:lstStyle/>
        <a:p>
          <a:endParaRPr lang="en-US"/>
        </a:p>
      </dgm:t>
    </dgm:pt>
    <dgm:pt modelId="{8C6E85A1-A66C-49F1-99AA-160F9465915A}" type="sibTrans" cxnId="{F9F2BD34-2C42-4F98-8F9A-8CCA5248B7E5}">
      <dgm:prSet/>
      <dgm:spPr/>
      <dgm:t>
        <a:bodyPr/>
        <a:lstStyle/>
        <a:p>
          <a:endParaRPr lang="en-US"/>
        </a:p>
      </dgm:t>
    </dgm:pt>
    <dgm:pt modelId="{1E747B6E-90C7-4BD9-9BF7-421BBE734681}">
      <dgm:prSet/>
      <dgm:spPr/>
      <dgm:t>
        <a:bodyPr/>
        <a:lstStyle/>
        <a:p>
          <a:r>
            <a:rPr lang="en-US"/>
            <a:t>Training size: 5400</a:t>
          </a:r>
        </a:p>
      </dgm:t>
    </dgm:pt>
    <dgm:pt modelId="{D9009343-5664-4B10-A458-2A4A95B92BE6}" type="parTrans" cxnId="{80A4EB7A-E356-459A-9DFC-E90A46F5A803}">
      <dgm:prSet/>
      <dgm:spPr/>
      <dgm:t>
        <a:bodyPr/>
        <a:lstStyle/>
        <a:p>
          <a:endParaRPr lang="en-US"/>
        </a:p>
      </dgm:t>
    </dgm:pt>
    <dgm:pt modelId="{264F16F8-B30B-4253-B845-2A9A83A2BD04}" type="sibTrans" cxnId="{80A4EB7A-E356-459A-9DFC-E90A46F5A803}">
      <dgm:prSet/>
      <dgm:spPr/>
      <dgm:t>
        <a:bodyPr/>
        <a:lstStyle/>
        <a:p>
          <a:endParaRPr lang="en-US"/>
        </a:p>
      </dgm:t>
    </dgm:pt>
    <dgm:pt modelId="{A951C807-B292-4257-8984-8B9DA2C7D6C7}">
      <dgm:prSet/>
      <dgm:spPr/>
      <dgm:t>
        <a:bodyPr/>
        <a:lstStyle/>
        <a:p>
          <a:r>
            <a:rPr lang="en-US"/>
            <a:t>Validation size: 600</a:t>
          </a:r>
        </a:p>
      </dgm:t>
    </dgm:pt>
    <dgm:pt modelId="{A6333FA1-196A-43B1-84EA-9C0F8B7678A2}" type="parTrans" cxnId="{71EB9CAC-E8D0-4671-B960-326D89AE1E5C}">
      <dgm:prSet/>
      <dgm:spPr/>
      <dgm:t>
        <a:bodyPr/>
        <a:lstStyle/>
        <a:p>
          <a:endParaRPr lang="en-US"/>
        </a:p>
      </dgm:t>
    </dgm:pt>
    <dgm:pt modelId="{3CB465F5-F292-4FB1-87C7-573C11D605F9}" type="sibTrans" cxnId="{71EB9CAC-E8D0-4671-B960-326D89AE1E5C}">
      <dgm:prSet/>
      <dgm:spPr/>
      <dgm:t>
        <a:bodyPr/>
        <a:lstStyle/>
        <a:p>
          <a:endParaRPr lang="en-US"/>
        </a:p>
      </dgm:t>
    </dgm:pt>
    <dgm:pt modelId="{443BEEB3-6E8C-4D2B-8D41-AF6B3378F495}">
      <dgm:prSet/>
      <dgm:spPr/>
      <dgm:t>
        <a:bodyPr/>
        <a:lstStyle/>
        <a:p>
          <a:r>
            <a:rPr lang="en-US" dirty="0"/>
            <a:t>Even then, it takes 15 minutes per epoch!</a:t>
          </a:r>
        </a:p>
      </dgm:t>
    </dgm:pt>
    <dgm:pt modelId="{30C5EFE9-E7A1-4C06-8942-A1C818C06613}" type="parTrans" cxnId="{9EA7AFBB-4D29-4041-ABE4-08582BF402C9}">
      <dgm:prSet/>
      <dgm:spPr/>
      <dgm:t>
        <a:bodyPr/>
        <a:lstStyle/>
        <a:p>
          <a:endParaRPr lang="en-US"/>
        </a:p>
      </dgm:t>
    </dgm:pt>
    <dgm:pt modelId="{096B42E6-132F-4101-A5BA-5F746EC86863}" type="sibTrans" cxnId="{9EA7AFBB-4D29-4041-ABE4-08582BF402C9}">
      <dgm:prSet/>
      <dgm:spPr/>
      <dgm:t>
        <a:bodyPr/>
        <a:lstStyle/>
        <a:p>
          <a:endParaRPr lang="en-US"/>
        </a:p>
      </dgm:t>
    </dgm:pt>
    <dgm:pt modelId="{EF126790-D28B-49C5-A467-E57F2781BCCF}">
      <dgm:prSet/>
      <dgm:spPr/>
      <dgm:t>
        <a:bodyPr/>
        <a:lstStyle/>
        <a:p>
          <a:r>
            <a:rPr lang="en-US" dirty="0"/>
            <a:t>Total training time over 2 days</a:t>
          </a:r>
        </a:p>
      </dgm:t>
    </dgm:pt>
    <dgm:pt modelId="{28AC1662-643C-4C69-9FB4-E08B3BDB798C}" type="parTrans" cxnId="{66AAF532-173F-494E-A228-2E55D23A7BD5}">
      <dgm:prSet/>
      <dgm:spPr/>
      <dgm:t>
        <a:bodyPr/>
        <a:lstStyle/>
        <a:p>
          <a:endParaRPr lang="en-US"/>
        </a:p>
      </dgm:t>
    </dgm:pt>
    <dgm:pt modelId="{0EF8F79C-5381-4768-AC2D-61CE67875D66}" type="sibTrans" cxnId="{66AAF532-173F-494E-A228-2E55D23A7BD5}">
      <dgm:prSet/>
      <dgm:spPr/>
      <dgm:t>
        <a:bodyPr/>
        <a:lstStyle/>
        <a:p>
          <a:endParaRPr lang="en-US"/>
        </a:p>
      </dgm:t>
    </dgm:pt>
    <dgm:pt modelId="{E2E4E943-4F0B-DA40-A8AB-F278A6AF4C81}" type="pres">
      <dgm:prSet presAssocID="{88B84BF1-7492-46CF-97A5-8DDBC761F240}" presName="Name0" presStyleCnt="0">
        <dgm:presLayoutVars>
          <dgm:dir/>
          <dgm:animLvl val="lvl"/>
          <dgm:resizeHandles val="exact"/>
        </dgm:presLayoutVars>
      </dgm:prSet>
      <dgm:spPr/>
    </dgm:pt>
    <dgm:pt modelId="{E2D53C16-2575-2049-9EA7-F98E301FCAB9}" type="pres">
      <dgm:prSet presAssocID="{63891ECF-3172-42E8-A52A-10A6E04CF20F}" presName="linNode" presStyleCnt="0"/>
      <dgm:spPr/>
    </dgm:pt>
    <dgm:pt modelId="{4BA79B2C-E840-C84B-8E9C-D14F21E53C45}" type="pres">
      <dgm:prSet presAssocID="{63891ECF-3172-42E8-A52A-10A6E04CF20F}" presName="parentText" presStyleLbl="node1" presStyleIdx="0" presStyleCnt="2">
        <dgm:presLayoutVars>
          <dgm:chMax val="1"/>
          <dgm:bulletEnabled val="1"/>
        </dgm:presLayoutVars>
      </dgm:prSet>
      <dgm:spPr/>
    </dgm:pt>
    <dgm:pt modelId="{E7052131-98DE-6143-8FF7-39BBF4C54642}" type="pres">
      <dgm:prSet presAssocID="{63891ECF-3172-42E8-A52A-10A6E04CF20F}" presName="descendantText" presStyleLbl="alignAccFollowNode1" presStyleIdx="0" presStyleCnt="2">
        <dgm:presLayoutVars>
          <dgm:bulletEnabled val="1"/>
        </dgm:presLayoutVars>
      </dgm:prSet>
      <dgm:spPr/>
    </dgm:pt>
    <dgm:pt modelId="{78474BE2-7249-7C48-9B1A-FB1A8593D8E5}" type="pres">
      <dgm:prSet presAssocID="{8C6E85A1-A66C-49F1-99AA-160F9465915A}" presName="sp" presStyleCnt="0"/>
      <dgm:spPr/>
    </dgm:pt>
    <dgm:pt modelId="{F9FC8DF8-90C0-254F-BB3A-C9EC84297EB5}" type="pres">
      <dgm:prSet presAssocID="{443BEEB3-6E8C-4D2B-8D41-AF6B3378F495}" presName="linNode" presStyleCnt="0"/>
      <dgm:spPr/>
    </dgm:pt>
    <dgm:pt modelId="{2A0CBF9D-D660-744F-A873-30DD9A8061FC}" type="pres">
      <dgm:prSet presAssocID="{443BEEB3-6E8C-4D2B-8D41-AF6B3378F495}" presName="parentText" presStyleLbl="node1" presStyleIdx="1" presStyleCnt="2">
        <dgm:presLayoutVars>
          <dgm:chMax val="1"/>
          <dgm:bulletEnabled val="1"/>
        </dgm:presLayoutVars>
      </dgm:prSet>
      <dgm:spPr/>
    </dgm:pt>
    <dgm:pt modelId="{0048C545-DB54-6B47-AE2B-34665BFEE37E}" type="pres">
      <dgm:prSet presAssocID="{443BEEB3-6E8C-4D2B-8D41-AF6B3378F495}" presName="descendantText" presStyleLbl="alignAccFollowNode1" presStyleIdx="1" presStyleCnt="2">
        <dgm:presLayoutVars>
          <dgm:bulletEnabled val="1"/>
        </dgm:presLayoutVars>
      </dgm:prSet>
      <dgm:spPr/>
    </dgm:pt>
  </dgm:ptLst>
  <dgm:cxnLst>
    <dgm:cxn modelId="{66AAF532-173F-494E-A228-2E55D23A7BD5}" srcId="{443BEEB3-6E8C-4D2B-8D41-AF6B3378F495}" destId="{EF126790-D28B-49C5-A467-E57F2781BCCF}" srcOrd="0" destOrd="0" parTransId="{28AC1662-643C-4C69-9FB4-E08B3BDB798C}" sibTransId="{0EF8F79C-5381-4768-AC2D-61CE67875D66}"/>
    <dgm:cxn modelId="{F9F2BD34-2C42-4F98-8F9A-8CCA5248B7E5}" srcId="{88B84BF1-7492-46CF-97A5-8DDBC761F240}" destId="{63891ECF-3172-42E8-A52A-10A6E04CF20F}" srcOrd="0" destOrd="0" parTransId="{7E6D1F0F-1CB7-4203-8711-C4D6D69BC1A0}" sibTransId="{8C6E85A1-A66C-49F1-99AA-160F9465915A}"/>
    <dgm:cxn modelId="{579C0152-5F81-3D4E-A974-2B833A312D65}" type="presOf" srcId="{EF126790-D28B-49C5-A467-E57F2781BCCF}" destId="{0048C545-DB54-6B47-AE2B-34665BFEE37E}" srcOrd="0" destOrd="0" presId="urn:microsoft.com/office/officeart/2005/8/layout/vList5"/>
    <dgm:cxn modelId="{3867A65A-2D11-A648-92D2-85F6990BA34D}" type="presOf" srcId="{63891ECF-3172-42E8-A52A-10A6E04CF20F}" destId="{4BA79B2C-E840-C84B-8E9C-D14F21E53C45}" srcOrd="0" destOrd="0" presId="urn:microsoft.com/office/officeart/2005/8/layout/vList5"/>
    <dgm:cxn modelId="{F5B42373-0C10-204C-93C8-A0098B9B1F49}" type="presOf" srcId="{A951C807-B292-4257-8984-8B9DA2C7D6C7}" destId="{E7052131-98DE-6143-8FF7-39BBF4C54642}" srcOrd="0" destOrd="1" presId="urn:microsoft.com/office/officeart/2005/8/layout/vList5"/>
    <dgm:cxn modelId="{191C2573-3FAC-8545-8F6F-7789FD549CE9}" type="presOf" srcId="{88B84BF1-7492-46CF-97A5-8DDBC761F240}" destId="{E2E4E943-4F0B-DA40-A8AB-F278A6AF4C81}" srcOrd="0" destOrd="0" presId="urn:microsoft.com/office/officeart/2005/8/layout/vList5"/>
    <dgm:cxn modelId="{80A4EB7A-E356-459A-9DFC-E90A46F5A803}" srcId="{63891ECF-3172-42E8-A52A-10A6E04CF20F}" destId="{1E747B6E-90C7-4BD9-9BF7-421BBE734681}" srcOrd="0" destOrd="0" parTransId="{D9009343-5664-4B10-A458-2A4A95B92BE6}" sibTransId="{264F16F8-B30B-4253-B845-2A9A83A2BD04}"/>
    <dgm:cxn modelId="{D3804D81-4C80-7945-905A-CDA72323AA16}" type="presOf" srcId="{1E747B6E-90C7-4BD9-9BF7-421BBE734681}" destId="{E7052131-98DE-6143-8FF7-39BBF4C54642}" srcOrd="0" destOrd="0" presId="urn:microsoft.com/office/officeart/2005/8/layout/vList5"/>
    <dgm:cxn modelId="{71EB9CAC-E8D0-4671-B960-326D89AE1E5C}" srcId="{63891ECF-3172-42E8-A52A-10A6E04CF20F}" destId="{A951C807-B292-4257-8984-8B9DA2C7D6C7}" srcOrd="1" destOrd="0" parTransId="{A6333FA1-196A-43B1-84EA-9C0F8B7678A2}" sibTransId="{3CB465F5-F292-4FB1-87C7-573C11D605F9}"/>
    <dgm:cxn modelId="{9EA7AFBB-4D29-4041-ABE4-08582BF402C9}" srcId="{88B84BF1-7492-46CF-97A5-8DDBC761F240}" destId="{443BEEB3-6E8C-4D2B-8D41-AF6B3378F495}" srcOrd="1" destOrd="0" parTransId="{30C5EFE9-E7A1-4C06-8942-A1C818C06613}" sibTransId="{096B42E6-132F-4101-A5BA-5F746EC86863}"/>
    <dgm:cxn modelId="{FE3F87F1-24E5-114A-8774-26DCB467E2FE}" type="presOf" srcId="{443BEEB3-6E8C-4D2B-8D41-AF6B3378F495}" destId="{2A0CBF9D-D660-744F-A873-30DD9A8061FC}" srcOrd="0" destOrd="0" presId="urn:microsoft.com/office/officeart/2005/8/layout/vList5"/>
    <dgm:cxn modelId="{1B4FE2BF-9A50-D843-89E0-1E7948B4ACD6}" type="presParOf" srcId="{E2E4E943-4F0B-DA40-A8AB-F278A6AF4C81}" destId="{E2D53C16-2575-2049-9EA7-F98E301FCAB9}" srcOrd="0" destOrd="0" presId="urn:microsoft.com/office/officeart/2005/8/layout/vList5"/>
    <dgm:cxn modelId="{7FB657EC-1CEF-334D-86F7-1F2CD37044FB}" type="presParOf" srcId="{E2D53C16-2575-2049-9EA7-F98E301FCAB9}" destId="{4BA79B2C-E840-C84B-8E9C-D14F21E53C45}" srcOrd="0" destOrd="0" presId="urn:microsoft.com/office/officeart/2005/8/layout/vList5"/>
    <dgm:cxn modelId="{65577437-2411-284A-BD7A-F1C19375FF51}" type="presParOf" srcId="{E2D53C16-2575-2049-9EA7-F98E301FCAB9}" destId="{E7052131-98DE-6143-8FF7-39BBF4C54642}" srcOrd="1" destOrd="0" presId="urn:microsoft.com/office/officeart/2005/8/layout/vList5"/>
    <dgm:cxn modelId="{25C8F25E-CBFF-544E-B194-7856ABAE530C}" type="presParOf" srcId="{E2E4E943-4F0B-DA40-A8AB-F278A6AF4C81}" destId="{78474BE2-7249-7C48-9B1A-FB1A8593D8E5}" srcOrd="1" destOrd="0" presId="urn:microsoft.com/office/officeart/2005/8/layout/vList5"/>
    <dgm:cxn modelId="{04741C9D-F04E-3448-838E-8409DB3D14E3}" type="presParOf" srcId="{E2E4E943-4F0B-DA40-A8AB-F278A6AF4C81}" destId="{F9FC8DF8-90C0-254F-BB3A-C9EC84297EB5}" srcOrd="2" destOrd="0" presId="urn:microsoft.com/office/officeart/2005/8/layout/vList5"/>
    <dgm:cxn modelId="{E39AFCDF-BB8A-6C42-89CE-83F9605EEE08}" type="presParOf" srcId="{F9FC8DF8-90C0-254F-BB3A-C9EC84297EB5}" destId="{2A0CBF9D-D660-744F-A873-30DD9A8061FC}" srcOrd="0" destOrd="0" presId="urn:microsoft.com/office/officeart/2005/8/layout/vList5"/>
    <dgm:cxn modelId="{8965802F-0847-1C4C-BC05-FAD74BC685DF}" type="presParOf" srcId="{F9FC8DF8-90C0-254F-BB3A-C9EC84297EB5}" destId="{0048C545-DB54-6B47-AE2B-34665BFEE37E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AE6D51A9-5F14-4DB9-BE91-01E5286BA192}" type="doc">
      <dgm:prSet loTypeId="urn:microsoft.com/office/officeart/2018/2/layout/IconLabelList" loCatId="icon" qsTypeId="urn:microsoft.com/office/officeart/2005/8/quickstyle/simple1" qsCatId="simple" csTypeId="urn:microsoft.com/office/officeart/2018/5/colors/Iconchunking_neutralbg_colorful1" csCatId="colorful" phldr="1"/>
      <dgm:spPr/>
      <dgm:t>
        <a:bodyPr/>
        <a:lstStyle/>
        <a:p>
          <a:endParaRPr lang="en-US"/>
        </a:p>
      </dgm:t>
    </dgm:pt>
    <dgm:pt modelId="{9839978A-3761-4513-854B-8B794CA28BFB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Chatbot could do better, perhaps with more data</a:t>
          </a:r>
        </a:p>
      </dgm:t>
    </dgm:pt>
    <dgm:pt modelId="{32C20C94-E201-4552-8F73-5ECE3F81AFC1}" type="parTrans" cxnId="{F950D1FF-C217-4A94-B0F1-DD7D114D1ABB}">
      <dgm:prSet/>
      <dgm:spPr/>
      <dgm:t>
        <a:bodyPr/>
        <a:lstStyle/>
        <a:p>
          <a:endParaRPr lang="en-US"/>
        </a:p>
      </dgm:t>
    </dgm:pt>
    <dgm:pt modelId="{24AE47FF-4DA2-429C-ABDF-502A6C298988}" type="sibTrans" cxnId="{F950D1FF-C217-4A94-B0F1-DD7D114D1ABB}">
      <dgm:prSet/>
      <dgm:spPr/>
      <dgm:t>
        <a:bodyPr/>
        <a:lstStyle/>
        <a:p>
          <a:endParaRPr lang="en-US"/>
        </a:p>
      </dgm:t>
    </dgm:pt>
    <dgm:pt modelId="{B9F40B68-BD1A-4D0B-BB46-6ABFF8F14EFA}">
      <dgm:prSet/>
      <dgm:spPr/>
      <dgm:t>
        <a:bodyPr/>
        <a:lstStyle/>
        <a:p>
          <a:pPr>
            <a:lnSpc>
              <a:spcPct val="100000"/>
            </a:lnSpc>
          </a:pPr>
          <a:r>
            <a:rPr lang="en-US" dirty="0"/>
            <a:t>Training neural networks could be quite expensive computationally</a:t>
          </a:r>
        </a:p>
      </dgm:t>
    </dgm:pt>
    <dgm:pt modelId="{0951731C-9B7A-4394-891E-2994A9AEB8CB}" type="parTrans" cxnId="{B0276EF6-23F5-42FC-88A1-E25AEBE9C5E1}">
      <dgm:prSet/>
      <dgm:spPr/>
      <dgm:t>
        <a:bodyPr/>
        <a:lstStyle/>
        <a:p>
          <a:endParaRPr lang="en-US"/>
        </a:p>
      </dgm:t>
    </dgm:pt>
    <dgm:pt modelId="{563C2798-3F2E-4BA5-9B7C-EB11B250147C}" type="sibTrans" cxnId="{B0276EF6-23F5-42FC-88A1-E25AEBE9C5E1}">
      <dgm:prSet/>
      <dgm:spPr/>
      <dgm:t>
        <a:bodyPr/>
        <a:lstStyle/>
        <a:p>
          <a:endParaRPr lang="en-US"/>
        </a:p>
      </dgm:t>
    </dgm:pt>
    <dgm:pt modelId="{67CA5ADB-FE1A-4ABC-A1EE-A528AC6E76B0}" type="pres">
      <dgm:prSet presAssocID="{AE6D51A9-5F14-4DB9-BE91-01E5286BA192}" presName="root" presStyleCnt="0">
        <dgm:presLayoutVars>
          <dgm:dir/>
          <dgm:resizeHandles val="exact"/>
        </dgm:presLayoutVars>
      </dgm:prSet>
      <dgm:spPr/>
    </dgm:pt>
    <dgm:pt modelId="{C4160578-8077-45E7-8D06-E372E4C9D2AD}" type="pres">
      <dgm:prSet presAssocID="{9839978A-3761-4513-854B-8B794CA28BFB}" presName="compNode" presStyleCnt="0"/>
      <dgm:spPr/>
    </dgm:pt>
    <dgm:pt modelId="{ACB118EC-4997-43D7-8EFF-81401CEEDFC2}" type="pres">
      <dgm:prSet presAssocID="{9839978A-3761-4513-854B-8B794CA28BFB}" presName="iconRect" presStyleLbl="node1" presStyleIdx="0" presStyleCnt="2"/>
      <dgm:spPr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Statistics"/>
        </a:ext>
      </dgm:extLst>
    </dgm:pt>
    <dgm:pt modelId="{96C74339-B33C-4E98-A1CB-7542E82C626B}" type="pres">
      <dgm:prSet presAssocID="{9839978A-3761-4513-854B-8B794CA28BFB}" presName="spaceRect" presStyleCnt="0"/>
      <dgm:spPr/>
    </dgm:pt>
    <dgm:pt modelId="{CA754C50-34B9-4A37-9660-D2C57B730B56}" type="pres">
      <dgm:prSet presAssocID="{9839978A-3761-4513-854B-8B794CA28BFB}" presName="textRect" presStyleLbl="revTx" presStyleIdx="0" presStyleCnt="2">
        <dgm:presLayoutVars>
          <dgm:chMax val="1"/>
          <dgm:chPref val="1"/>
        </dgm:presLayoutVars>
      </dgm:prSet>
      <dgm:spPr/>
    </dgm:pt>
    <dgm:pt modelId="{A891F4CF-CA67-4BB0-9B87-11BDDB29FDE7}" type="pres">
      <dgm:prSet presAssocID="{24AE47FF-4DA2-429C-ABDF-502A6C298988}" presName="sibTrans" presStyleCnt="0"/>
      <dgm:spPr/>
    </dgm:pt>
    <dgm:pt modelId="{2ABC066C-C760-4827-A21D-C42901700900}" type="pres">
      <dgm:prSet presAssocID="{B9F40B68-BD1A-4D0B-BB46-6ABFF8F14EFA}" presName="compNode" presStyleCnt="0"/>
      <dgm:spPr/>
    </dgm:pt>
    <dgm:pt modelId="{175D607F-2BEE-4797-A45D-5B016AD3A592}" type="pres">
      <dgm:prSet presAssocID="{B9F40B68-BD1A-4D0B-BB46-6ABFF8F14EFA}" presName="iconRect" presStyleLbl="node1" presStyleIdx="1" presStyleCnt="2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>
          <a:noFill/>
        </a:ln>
      </dgm:spPr>
      <dgm:extLst>
        <a:ext uri="{E40237B7-FDA0-4F09-8148-C483321AD2D9}">
          <dgm14:cNvPr xmlns:dgm14="http://schemas.microsoft.com/office/drawing/2010/diagram" id="0" name="" descr="Brain in head"/>
        </a:ext>
      </dgm:extLst>
    </dgm:pt>
    <dgm:pt modelId="{495C6B4A-0B90-4F75-AB51-79F87C30EBC7}" type="pres">
      <dgm:prSet presAssocID="{B9F40B68-BD1A-4D0B-BB46-6ABFF8F14EFA}" presName="spaceRect" presStyleCnt="0"/>
      <dgm:spPr/>
    </dgm:pt>
    <dgm:pt modelId="{82C01379-5F6B-430A-A66F-29381774A3DC}" type="pres">
      <dgm:prSet presAssocID="{B9F40B68-BD1A-4D0B-BB46-6ABFF8F14EFA}" presName="textRect" presStyleLbl="revTx" presStyleIdx="1" presStyleCnt="2">
        <dgm:presLayoutVars>
          <dgm:chMax val="1"/>
          <dgm:chPref val="1"/>
        </dgm:presLayoutVars>
      </dgm:prSet>
      <dgm:spPr/>
    </dgm:pt>
  </dgm:ptLst>
  <dgm:cxnLst>
    <dgm:cxn modelId="{97E43A8C-3753-2342-A0D6-02525F739AEE}" type="presOf" srcId="{B9F40B68-BD1A-4D0B-BB46-6ABFF8F14EFA}" destId="{82C01379-5F6B-430A-A66F-29381774A3DC}" srcOrd="0" destOrd="0" presId="urn:microsoft.com/office/officeart/2018/2/layout/IconLabelList"/>
    <dgm:cxn modelId="{1C32EAD1-ECBC-E64C-80B4-153BF200BDC0}" type="presOf" srcId="{9839978A-3761-4513-854B-8B794CA28BFB}" destId="{CA754C50-34B9-4A37-9660-D2C57B730B56}" srcOrd="0" destOrd="0" presId="urn:microsoft.com/office/officeart/2018/2/layout/IconLabelList"/>
    <dgm:cxn modelId="{0FD057E7-D2F0-5048-8124-FED1CD2CAF96}" type="presOf" srcId="{AE6D51A9-5F14-4DB9-BE91-01E5286BA192}" destId="{67CA5ADB-FE1A-4ABC-A1EE-A528AC6E76B0}" srcOrd="0" destOrd="0" presId="urn:microsoft.com/office/officeart/2018/2/layout/IconLabelList"/>
    <dgm:cxn modelId="{B0276EF6-23F5-42FC-88A1-E25AEBE9C5E1}" srcId="{AE6D51A9-5F14-4DB9-BE91-01E5286BA192}" destId="{B9F40B68-BD1A-4D0B-BB46-6ABFF8F14EFA}" srcOrd="1" destOrd="0" parTransId="{0951731C-9B7A-4394-891E-2994A9AEB8CB}" sibTransId="{563C2798-3F2E-4BA5-9B7C-EB11B250147C}"/>
    <dgm:cxn modelId="{F950D1FF-C217-4A94-B0F1-DD7D114D1ABB}" srcId="{AE6D51A9-5F14-4DB9-BE91-01E5286BA192}" destId="{9839978A-3761-4513-854B-8B794CA28BFB}" srcOrd="0" destOrd="0" parTransId="{32C20C94-E201-4552-8F73-5ECE3F81AFC1}" sibTransId="{24AE47FF-4DA2-429C-ABDF-502A6C298988}"/>
    <dgm:cxn modelId="{B2C49DCF-9568-F74F-8196-51C740C12711}" type="presParOf" srcId="{67CA5ADB-FE1A-4ABC-A1EE-A528AC6E76B0}" destId="{C4160578-8077-45E7-8D06-E372E4C9D2AD}" srcOrd="0" destOrd="0" presId="urn:microsoft.com/office/officeart/2018/2/layout/IconLabelList"/>
    <dgm:cxn modelId="{76035502-1502-214D-BFB7-27817329A481}" type="presParOf" srcId="{C4160578-8077-45E7-8D06-E372E4C9D2AD}" destId="{ACB118EC-4997-43D7-8EFF-81401CEEDFC2}" srcOrd="0" destOrd="0" presId="urn:microsoft.com/office/officeart/2018/2/layout/IconLabelList"/>
    <dgm:cxn modelId="{5AE27DB4-4C6C-AD40-AC6D-9AAA0BF0C541}" type="presParOf" srcId="{C4160578-8077-45E7-8D06-E372E4C9D2AD}" destId="{96C74339-B33C-4E98-A1CB-7542E82C626B}" srcOrd="1" destOrd="0" presId="urn:microsoft.com/office/officeart/2018/2/layout/IconLabelList"/>
    <dgm:cxn modelId="{466E44C0-1E91-4D43-AA10-8BB3E974D10D}" type="presParOf" srcId="{C4160578-8077-45E7-8D06-E372E4C9D2AD}" destId="{CA754C50-34B9-4A37-9660-D2C57B730B56}" srcOrd="2" destOrd="0" presId="urn:microsoft.com/office/officeart/2018/2/layout/IconLabelList"/>
    <dgm:cxn modelId="{AB5EA59F-99C5-D94C-AE5E-61BE255D25C8}" type="presParOf" srcId="{67CA5ADB-FE1A-4ABC-A1EE-A528AC6E76B0}" destId="{A891F4CF-CA67-4BB0-9B87-11BDDB29FDE7}" srcOrd="1" destOrd="0" presId="urn:microsoft.com/office/officeart/2018/2/layout/IconLabelList"/>
    <dgm:cxn modelId="{ABC42E95-DEB7-4645-96F1-BA1EEAE4660D}" type="presParOf" srcId="{67CA5ADB-FE1A-4ABC-A1EE-A528AC6E76B0}" destId="{2ABC066C-C760-4827-A21D-C42901700900}" srcOrd="2" destOrd="0" presId="urn:microsoft.com/office/officeart/2018/2/layout/IconLabelList"/>
    <dgm:cxn modelId="{6BD74A73-7BF1-8F49-851E-E5F5D898EF8C}" type="presParOf" srcId="{2ABC066C-C760-4827-A21D-C42901700900}" destId="{175D607F-2BEE-4797-A45D-5B016AD3A592}" srcOrd="0" destOrd="0" presId="urn:microsoft.com/office/officeart/2018/2/layout/IconLabelList"/>
    <dgm:cxn modelId="{D58F73D0-FAE0-6841-933B-81F5B737B49F}" type="presParOf" srcId="{2ABC066C-C760-4827-A21D-C42901700900}" destId="{495C6B4A-0B90-4F75-AB51-79F87C30EBC7}" srcOrd="1" destOrd="0" presId="urn:microsoft.com/office/officeart/2018/2/layout/IconLabelList"/>
    <dgm:cxn modelId="{1EFE557D-2572-CC44-B5F0-2B7E47AC036D}" type="presParOf" srcId="{2ABC066C-C760-4827-A21D-C42901700900}" destId="{82C01379-5F6B-430A-A66F-29381774A3DC}" srcOrd="2" destOrd="0" presId="urn:microsoft.com/office/officeart/2018/2/layout/IconLabelList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7052131-98DE-6143-8FF7-39BBF4C54642}">
      <dsp:nvSpPr>
        <dsp:cNvPr id="0" name=""/>
        <dsp:cNvSpPr/>
      </dsp:nvSpPr>
      <dsp:spPr>
        <a:xfrm rot="5400000">
          <a:off x="4650964" y="-1716912"/>
          <a:ext cx="1210500" cy="494702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/>
            <a:t>Training size: 5400</a:t>
          </a:r>
        </a:p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/>
            <a:t>Validation size: 600</a:t>
          </a:r>
        </a:p>
      </dsp:txBody>
      <dsp:txXfrm rot="-5400000">
        <a:off x="2782702" y="210442"/>
        <a:ext cx="4887933" cy="1092316"/>
      </dsp:txXfrm>
    </dsp:sp>
    <dsp:sp modelId="{4BA79B2C-E840-C84B-8E9C-D14F21E53C45}">
      <dsp:nvSpPr>
        <dsp:cNvPr id="0" name=""/>
        <dsp:cNvSpPr/>
      </dsp:nvSpPr>
      <dsp:spPr>
        <a:xfrm>
          <a:off x="0" y="37"/>
          <a:ext cx="2782702" cy="1513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/>
            <a:t>Only 6000 pairs were used</a:t>
          </a:r>
        </a:p>
      </dsp:txBody>
      <dsp:txXfrm>
        <a:off x="73865" y="73902"/>
        <a:ext cx="2634972" cy="1365395"/>
      </dsp:txXfrm>
    </dsp:sp>
    <dsp:sp modelId="{0048C545-DB54-6B47-AE2B-34665BFEE37E}">
      <dsp:nvSpPr>
        <dsp:cNvPr id="0" name=""/>
        <dsp:cNvSpPr/>
      </dsp:nvSpPr>
      <dsp:spPr>
        <a:xfrm rot="5400000">
          <a:off x="4650964" y="-128130"/>
          <a:ext cx="1210500" cy="4947025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5730" tIns="62865" rIns="125730" bIns="62865" numCol="1" spcCol="1270" anchor="ctr" anchorCtr="0">
          <a:noAutofit/>
        </a:bodyPr>
        <a:lstStyle/>
        <a:p>
          <a:pPr marL="285750" lvl="1" indent="-285750" algn="l" defTabSz="1466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3300" kern="1200" dirty="0"/>
            <a:t>Total training time over 2 days</a:t>
          </a:r>
        </a:p>
      </dsp:txBody>
      <dsp:txXfrm rot="-5400000">
        <a:off x="2782702" y="1799224"/>
        <a:ext cx="4887933" cy="1092316"/>
      </dsp:txXfrm>
    </dsp:sp>
    <dsp:sp modelId="{2A0CBF9D-D660-744F-A873-30DD9A8061FC}">
      <dsp:nvSpPr>
        <dsp:cNvPr id="0" name=""/>
        <dsp:cNvSpPr/>
      </dsp:nvSpPr>
      <dsp:spPr>
        <a:xfrm>
          <a:off x="0" y="1588819"/>
          <a:ext cx="2782702" cy="151312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53340" rIns="106680" bIns="5334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/>
            <a:t>Even then, it takes 15 minutes per epoch!</a:t>
          </a:r>
        </a:p>
      </dsp:txBody>
      <dsp:txXfrm>
        <a:off x="73865" y="1662684"/>
        <a:ext cx="2634972" cy="1365395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ACB118EC-4997-43D7-8EFF-81401CEEDFC2}">
      <dsp:nvSpPr>
        <dsp:cNvPr id="0" name=""/>
        <dsp:cNvSpPr/>
      </dsp:nvSpPr>
      <dsp:spPr>
        <a:xfrm>
          <a:off x="1684784" y="4603"/>
          <a:ext cx="1908562" cy="1908562"/>
        </a:xfrm>
        <a:prstGeom prst="rect">
          <a:avLst/>
        </a:prstGeom>
        <a:blipFill>
          <a:blip xmlns:r="http://schemas.openxmlformats.org/officeDocument/2006/relationships" r:embed="rId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754C50-34B9-4A37-9660-D2C57B730B56}">
      <dsp:nvSpPr>
        <dsp:cNvPr id="0" name=""/>
        <dsp:cNvSpPr/>
      </dsp:nvSpPr>
      <dsp:spPr>
        <a:xfrm>
          <a:off x="518440" y="2377371"/>
          <a:ext cx="424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Chatbot could do better, perhaps with more data</a:t>
          </a:r>
        </a:p>
      </dsp:txBody>
      <dsp:txXfrm>
        <a:off x="518440" y="2377371"/>
        <a:ext cx="4241250" cy="720000"/>
      </dsp:txXfrm>
    </dsp:sp>
    <dsp:sp modelId="{175D607F-2BEE-4797-A45D-5B016AD3A592}">
      <dsp:nvSpPr>
        <dsp:cNvPr id="0" name=""/>
        <dsp:cNvSpPr/>
      </dsp:nvSpPr>
      <dsp:spPr>
        <a:xfrm>
          <a:off x="6668253" y="4603"/>
          <a:ext cx="1908562" cy="1908562"/>
        </a:xfrm>
        <a:prstGeom prst="rect">
          <a:avLst/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a:blipFill>
        <a:ln w="12700" cap="flat" cmpd="sng" algn="ctr">
          <a:noFill/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2C01379-5F6B-430A-A66F-29381774A3DC}">
      <dsp:nvSpPr>
        <dsp:cNvPr id="0" name=""/>
        <dsp:cNvSpPr/>
      </dsp:nvSpPr>
      <dsp:spPr>
        <a:xfrm>
          <a:off x="5501909" y="2377371"/>
          <a:ext cx="4241250" cy="72000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0" tIns="0" rIns="0" bIns="0" numCol="1" spcCol="1270" anchor="t" anchorCtr="0">
          <a:noAutofit/>
        </a:bodyPr>
        <a:lstStyle/>
        <a:p>
          <a:pPr marL="0" lvl="0" indent="0" algn="ctr" defTabSz="1066800">
            <a:lnSpc>
              <a:spcPct val="10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/>
            <a:t>Training neural networks could be quite expensive computationally</a:t>
          </a:r>
        </a:p>
      </dsp:txBody>
      <dsp:txXfrm>
        <a:off x="5501909" y="2377371"/>
        <a:ext cx="4241250" cy="72000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18/2/layout/IconLabelList">
  <dgm:title val="Icon Label List"/>
  <dgm:desc val="Use to show non-sequential or grouped chunks of information accompanied by a related visuals. Works best with icons or small pictures with short text captions."/>
  <dgm:catLst>
    <dgm:cat type="icon" pri="500"/>
  </dgm:catLst>
  <dgm:sampData useDef="1">
    <dgm:dataModel>
      <dgm:ptLst/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root">
    <dgm:varLst>
      <dgm:dir/>
      <dgm:resizeHandles val="exact"/>
    </dgm:varLst>
    <dgm:choose name="Name0">
      <dgm:if name="Name1" axis="self" func="var" arg="dir" op="equ" val="norm">
        <dgm:alg type="snake">
          <dgm:param type="grDir" val="tL"/>
          <dgm:param type="flowDir" val="row"/>
          <dgm:param type="contDir" val="sameDir"/>
          <dgm:param type="off" val="ctr"/>
          <dgm:param type="vertAlign" val="mid"/>
          <dgm:param type="horzAlign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  <dgm:param type="vertAlign" val="mid"/>
          <dgm:param type="horzAlign" val="ctr"/>
        </dgm:alg>
      </dgm:else>
    </dgm:choose>
    <dgm:shape xmlns:r="http://schemas.openxmlformats.org/officeDocument/2006/relationships" r:blip="">
      <dgm:adjLst/>
    </dgm:shape>
    <dgm:presOf/>
    <dgm:choose name="Name3">
      <dgm:if name="Name4" axis="ch" ptType="node" func="cnt" op="lte" val="2">
        <dgm:constrLst>
          <dgm:constr type="h" for="ch" forName="compNode" refType="h" fact="0.4"/>
          <dgm:constr type="w" for="ch" forName="compNode" val="120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50"/>
          <dgm:constr type="h" for="des" forName="compNode" op="equ"/>
          <dgm:constr type="h" for="des" forName="textRect" op="equ"/>
        </dgm:constrLst>
      </dgm:if>
      <dgm:if name="Name5" axis="ch" ptType="node" func="cnt" op="lte" val="4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36"/>
          <dgm:constr type="h" for="des" forName="compNode" op="equ"/>
          <dgm:constr type="h" for="des" forName="textRect" op="equ"/>
        </dgm:constrLst>
      </dgm:if>
      <dgm:else name="Name6">
        <dgm:constrLst>
          <dgm:constr type="h" for="ch" forName="compNode" refType="h" fact="0.4"/>
          <dgm:constr type="w" for="ch" forName="compNode" refType="w"/>
          <dgm:constr type="w" for="ch" forName="sibTrans" refType="w" refFor="ch" refForName="compNode" fact="0.175"/>
          <dgm:constr type="sp" refType="w" refFor="ch" refForName="compNode" op="equ" fact="0.25"/>
          <dgm:constr type="primFontSz" for="des" ptType="node" op="equ" val="24"/>
          <dgm:constr type="h" for="des" forName="compNode" op="equ"/>
          <dgm:constr type="h" for="des" forName="textRect" op="equ"/>
        </dgm:constrLst>
      </dgm:else>
    </dgm:choose>
    <dgm:ruleLst>
      <dgm:rule type="w" for="ch" forName="compNode" val="50" fact="NaN" max="NaN"/>
    </dgm:ruleLst>
    <dgm:forEach name="Name7" axis="ch" ptType="node">
      <dgm:layoutNode name="compNode">
        <dgm:alg type="composite"/>
        <dgm:shape xmlns:r="http://schemas.openxmlformats.org/officeDocument/2006/relationships" r:blip="">
          <dgm:adjLst/>
        </dgm:shape>
        <dgm:presOf axis="self"/>
        <dgm:constrLst>
          <dgm:constr type="w" for="ch" forName="iconRect" refType="w" fact="0.45"/>
          <dgm:constr type="h" for="ch" forName="iconRect" refType="w" refFor="ch" refForName="iconRect"/>
          <dgm:constr type="ctrX" for="ch" forName="iconRect" refType="w" fact="0.5"/>
          <dgm:constr type="t" for="ch" forName="iconRect"/>
          <dgm:constr type="h" for="ch" forName="spaceRect" refType="h" fact="0.15"/>
          <dgm:constr type="w" for="ch" forName="spaceRect" refType="w"/>
          <dgm:constr type="l" for="ch" forName="spaceRect"/>
          <dgm:constr type="t" for="ch" forName="spaceRect" refType="b" refFor="ch" refForName="iconRect"/>
          <dgm:constr type="h" for="ch" forName="textRect" val="20"/>
          <dgm:constr type="w" for="ch" forName="textRect" refType="w"/>
          <dgm:constr type="l" for="ch" forName="textRect"/>
          <dgm:constr type="t" for="ch" forName="textRect" refType="b" refFor="ch" refForName="spaceRect"/>
        </dgm:constrLst>
        <dgm:ruleLst>
          <dgm:rule type="h" val="INF" fact="NaN" max="NaN"/>
        </dgm:ruleLst>
        <dgm:layoutNode name="iconRect" styleLbl="node1">
          <dgm:alg type="sp"/>
          <dgm:shape xmlns:r="http://schemas.openxmlformats.org/officeDocument/2006/relationships" type="rect" r:blip="" blipPhldr="1">
            <dgm:adjLst/>
          </dgm:shape>
          <dgm:presOf/>
          <dgm:constrLst/>
          <dgm:ruleLst/>
        </dgm:layoutNode>
        <dgm:layoutNode name="spaceRect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textRect" styleLbl="revTx">
          <dgm:varLst>
            <dgm:chMax val="1"/>
            <dgm:chPref val="1"/>
          </dgm:varLst>
          <dgm:alg type="tx">
            <dgm:param type="txAnchorVert" val="t"/>
          </dgm:alg>
          <dgm:shape xmlns:r="http://schemas.openxmlformats.org/officeDocument/2006/relationships" type="rect" r:blip="">
            <dgm:adjLst/>
          </dgm:shape>
          <dgm:presOf axis="self" ptType="node"/>
          <dgm:constrLst>
            <dgm:constr type="lMarg"/>
            <dgm:constr type="rMarg"/>
            <dgm:constr type="tMarg"/>
            <dgm:constr type="bMarg"/>
          </dgm:constrLst>
          <dgm:ruleLst>
            <dgm:rule type="primFontSz" val="11" fact="NaN" max="NaN"/>
            <dgm:rule type="h" val="INF" fact="NaN" max="NaN"/>
          </dgm:ruleLst>
        </dgm:layoutNode>
      </dgm:layoutNode>
      <dgm:forEach name="Name8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  <dgm:extLst>
    <a:ext uri="{68A01E43-0DF5-4B5B-8FA6-DAF915123BFB}">
      <dgm1612:lstStyle xmlns:dgm1612="http://schemas.microsoft.com/office/drawing/2016/12/diagram">
        <a:lvl1pPr>
          <a:lnSpc>
            <a:spcPct val="100000"/>
          </a:lnSpc>
        </a:lvl1pPr>
      </dgm1612:lstStyle>
    </a:ext>
  </dgm:extLst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DFD83B7-7859-B446-AAC4-6305B06EFED7}" type="datetimeFigureOut">
              <a:rPr lang="en-US" smtClean="0"/>
              <a:t>9/3/21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20C1624-4D7B-4842-A5BA-915F4BB701D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529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1624-4D7B-4842-A5BA-915F4BB701D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4612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920C1624-4D7B-4842-A5BA-915F4BB701D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642096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5D96-3AF8-1243-9483-C61197BA2F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33F9-B78E-FA49-B8D1-6090F3DC4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3035216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5D96-3AF8-1243-9483-C61197BA2F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33F9-B78E-FA49-B8D1-6090F3DC4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1148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5D96-3AF8-1243-9483-C61197BA2F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33F9-B78E-FA49-B8D1-6090F3DC4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4723840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5D96-3AF8-1243-9483-C61197BA2F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33F9-B78E-FA49-B8D1-6090F3DC4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602243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5D96-3AF8-1243-9483-C61197BA2F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33F9-B78E-FA49-B8D1-6090F3DC4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3949149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5D96-3AF8-1243-9483-C61197BA2F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33F9-B78E-FA49-B8D1-6090F3DC4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5697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5D96-3AF8-1243-9483-C61197BA2F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33F9-B78E-FA49-B8D1-6090F3DC4B3F}" type="slidenum">
              <a:rPr lang="en-US" smtClean="0"/>
              <a:t>‹#›</a:t>
            </a:fld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4513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5D96-3AF8-1243-9483-C61197BA2F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33F9-B78E-FA49-B8D1-6090F3DC4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3595030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5D96-3AF8-1243-9483-C61197BA2F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33F9-B78E-FA49-B8D1-6090F3DC4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07846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B6A5D96-3AF8-1243-9483-C61197BA2F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33F9-B78E-FA49-B8D1-6090F3DC4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259511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DB6A5D96-3AF8-1243-9483-C61197BA2F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52C33F9-B78E-FA49-B8D1-6090F3DC4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109445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DB6A5D96-3AF8-1243-9483-C61197BA2FE8}" type="datetimeFigureOut">
              <a:rPr lang="en-US" smtClean="0"/>
              <a:t>9/3/21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952C33F9-B78E-FA49-B8D1-6090F3DC4B3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993460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sv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cs.cornell.edu/~cristian/Cornell_Movie-Dialogs_Corpus.html" TargetMode="External"/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suriyadeepan.github.io/2016-12-31-practical-seq2seq/" TargetMode="External"/><Relationship Id="rId5" Type="http://schemas.openxmlformats.org/officeDocument/2006/relationships/hyperlink" Target="http://jalammar.github.io/illustrated-transformer/" TargetMode="External"/><Relationship Id="rId4" Type="http://schemas.openxmlformats.org/officeDocument/2006/relationships/image" Target="../media/image13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16.svg"/><Relationship Id="rId3" Type="http://schemas.openxmlformats.org/officeDocument/2006/relationships/diagramLayout" Target="../diagrams/layout1.xml"/><Relationship Id="rId7" Type="http://schemas.openxmlformats.org/officeDocument/2006/relationships/image" Target="../media/image13.png"/><Relationship Id="rId12" Type="http://schemas.openxmlformats.org/officeDocument/2006/relationships/image" Target="../media/image15.png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1.xml"/><Relationship Id="rId11" Type="http://schemas.openxmlformats.org/officeDocument/2006/relationships/image" Target="../media/image4.svg"/><Relationship Id="rId5" Type="http://schemas.openxmlformats.org/officeDocument/2006/relationships/diagramColors" Target="../diagrams/colors1.xml"/><Relationship Id="rId10" Type="http://schemas.openxmlformats.org/officeDocument/2006/relationships/image" Target="../media/image3.png"/><Relationship Id="rId4" Type="http://schemas.openxmlformats.org/officeDocument/2006/relationships/diagramQuickStyle" Target="../diagrams/quickStyle1.xml"/><Relationship Id="rId9" Type="http://schemas.openxmlformats.org/officeDocument/2006/relationships/image" Target="../media/image2.sv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0" name="Rectangle 9">
            <a:extLst>
              <a:ext uri="{FF2B5EF4-FFF2-40B4-BE49-F238E27FC236}">
                <a16:creationId xmlns:a16="http://schemas.microsoft.com/office/drawing/2014/main" id="{C2AD7556-C90D-4946-8E4E-1E79D5B3D2F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2"/>
            <a:ext cx="12192000" cy="6858001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DBB0CC56-54B2-4AE0-87C5-296E78A028B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4242815"/>
            <a:ext cx="12192000" cy="2615185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C461F10-0310-4C41-89D9-2EE302F9C286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600200" y="3418891"/>
            <a:ext cx="8991600" cy="1645920"/>
          </a:xfrm>
        </p:spPr>
        <p:txBody>
          <a:bodyPr>
            <a:normAutofit/>
          </a:bodyPr>
          <a:lstStyle/>
          <a:p>
            <a:r>
              <a:rPr lang="en-US"/>
              <a:t>Chatbots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8313802-1DF8-5A48-8562-EBD72887DE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95194" y="5384691"/>
            <a:ext cx="6801612" cy="736976"/>
          </a:xfrm>
        </p:spPr>
        <p:txBody>
          <a:bodyPr>
            <a:normAutofit/>
          </a:bodyPr>
          <a:lstStyle/>
          <a:p>
            <a:r>
              <a:rPr lang="en-US">
                <a:solidFill>
                  <a:srgbClr val="FFFFFF"/>
                </a:solidFill>
              </a:rPr>
              <a:t>By Ka Hung Lee</a:t>
            </a:r>
          </a:p>
        </p:txBody>
      </p:sp>
      <p:pic>
        <p:nvPicPr>
          <p:cNvPr id="9" name="Graphic 8" descr="Single gear with solid fill">
            <a:extLst>
              <a:ext uri="{FF2B5EF4-FFF2-40B4-BE49-F238E27FC236}">
                <a16:creationId xmlns:a16="http://schemas.microsoft.com/office/drawing/2014/main" id="{CEAB73C1-C471-7E4F-9B03-8655C22623F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448965" y="1548851"/>
            <a:ext cx="571047" cy="571047"/>
          </a:xfrm>
          <a:prstGeom prst="rect">
            <a:avLst/>
          </a:prstGeom>
        </p:spPr>
      </p:pic>
      <p:pic>
        <p:nvPicPr>
          <p:cNvPr id="13" name="Graphic 12" descr="Single gear with solid fill">
            <a:extLst>
              <a:ext uri="{FF2B5EF4-FFF2-40B4-BE49-F238E27FC236}">
                <a16:creationId xmlns:a16="http://schemas.microsoft.com/office/drawing/2014/main" id="{23A0398B-C496-7746-AAB1-8711E8D271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3663049" y="1232027"/>
            <a:ext cx="571047" cy="571047"/>
          </a:xfrm>
          <a:prstGeom prst="rect">
            <a:avLst/>
          </a:prstGeom>
        </p:spPr>
      </p:pic>
      <p:pic>
        <p:nvPicPr>
          <p:cNvPr id="7" name="Graphic 6" descr="Speech">
            <a:extLst>
              <a:ext uri="{FF2B5EF4-FFF2-40B4-BE49-F238E27FC236}">
                <a16:creationId xmlns:a16="http://schemas.microsoft.com/office/drawing/2014/main" id="{28769543-5ECE-4E5E-B4B2-574C6A4945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3395300" y="1076384"/>
            <a:ext cx="2456360" cy="245636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C8C5432C-97F8-3C4C-AB93-3C0F7B96A037}"/>
              </a:ext>
            </a:extLst>
          </p:cNvPr>
          <p:cNvSpPr txBox="1"/>
          <p:nvPr/>
        </p:nvSpPr>
        <p:spPr>
          <a:xfrm>
            <a:off x="4020013" y="1935232"/>
            <a:ext cx="12069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Why, hello.</a:t>
            </a:r>
          </a:p>
        </p:txBody>
      </p:sp>
      <p:pic>
        <p:nvPicPr>
          <p:cNvPr id="14" name="Graphic 13" descr="Man with solid fill">
            <a:extLst>
              <a:ext uri="{FF2B5EF4-FFF2-40B4-BE49-F238E27FC236}">
                <a16:creationId xmlns:a16="http://schemas.microsoft.com/office/drawing/2014/main" id="{FD6DE7FF-B66B-6149-BA20-AD61A31D588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8082343" y="2075516"/>
            <a:ext cx="914400" cy="914400"/>
          </a:xfrm>
          <a:prstGeom prst="rect">
            <a:avLst/>
          </a:prstGeom>
        </p:spPr>
      </p:pic>
      <p:pic>
        <p:nvPicPr>
          <p:cNvPr id="15" name="Graphic 14" descr="Speech">
            <a:extLst>
              <a:ext uri="{FF2B5EF4-FFF2-40B4-BE49-F238E27FC236}">
                <a16:creationId xmlns:a16="http://schemas.microsoft.com/office/drawing/2014/main" id="{00758571-B0F3-5342-823B-A14B3B2A3EE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283355" y="692301"/>
            <a:ext cx="1626551" cy="162655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A473F897-5ABB-2F4C-9703-C05FB082ABA1}"/>
              </a:ext>
            </a:extLst>
          </p:cNvPr>
          <p:cNvSpPr txBox="1"/>
          <p:nvPr/>
        </p:nvSpPr>
        <p:spPr>
          <a:xfrm>
            <a:off x="7733250" y="1225070"/>
            <a:ext cx="7553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Hello!</a:t>
            </a:r>
          </a:p>
        </p:txBody>
      </p:sp>
    </p:spTree>
    <p:extLst>
      <p:ext uri="{BB962C8B-B14F-4D97-AF65-F5344CB8AC3E}">
        <p14:creationId xmlns:p14="http://schemas.microsoft.com/office/powerpoint/2010/main" val="354242160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2360A3-C01E-3843-B5D1-07C044DCD1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</p:spPr>
        <p:txBody>
          <a:bodyPr>
            <a:normAutofit/>
          </a:bodyPr>
          <a:lstStyle/>
          <a:p>
            <a:r>
              <a:rPr lang="en-US"/>
              <a:t>Conclusion</a:t>
            </a:r>
            <a:endParaRPr lang="en-US" dirty="0"/>
          </a:p>
        </p:txBody>
      </p:sp>
      <p:graphicFrame>
        <p:nvGraphicFramePr>
          <p:cNvPr id="5" name="Content Placeholder 2">
            <a:extLst>
              <a:ext uri="{FF2B5EF4-FFF2-40B4-BE49-F238E27FC236}">
                <a16:creationId xmlns:a16="http://schemas.microsoft.com/office/drawing/2014/main" id="{549D4634-8C1B-4712-8F34-3C4AD0A6CAC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19676192"/>
              </p:ext>
            </p:extLst>
          </p:nvPr>
        </p:nvGraphicFramePr>
        <p:xfrm>
          <a:off x="965201" y="2638425"/>
          <a:ext cx="10261600" cy="3101975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010019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9">
            <a:extLst>
              <a:ext uri="{FF2B5EF4-FFF2-40B4-BE49-F238E27FC236}">
                <a16:creationId xmlns:a16="http://schemas.microsoft.com/office/drawing/2014/main" id="{64950C64-5D81-40F1-9601-8BA0D63BAE7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-1"/>
            <a:ext cx="12192000" cy="6857999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92A83A5-2844-3A4B-B40A-A0E4F0BB3C8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3781241"/>
            <a:ext cx="7729729" cy="855406"/>
          </a:xfrm>
          <a:noFill/>
          <a:ln>
            <a:solidFill>
              <a:schemeClr val="bg1"/>
            </a:solidFill>
          </a:ln>
        </p:spPr>
        <p:txBody>
          <a:bodyPr>
            <a:normAutofit/>
          </a:bodyPr>
          <a:lstStyle/>
          <a:p>
            <a:r>
              <a:rPr lang="en-US" sz="2400">
                <a:solidFill>
                  <a:schemeClr val="bg1"/>
                </a:solidFill>
              </a:rPr>
              <a:t>Future Direction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91CB6BED-77DA-864D-B539-1F8B052256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550"/>
          <a:stretch/>
        </p:blipFill>
        <p:spPr>
          <a:xfrm>
            <a:off x="20" y="10"/>
            <a:ext cx="6062452" cy="3428989"/>
          </a:xfrm>
          <a:prstGeom prst="rect">
            <a:avLst/>
          </a:prstGeom>
        </p:spPr>
      </p:pic>
      <p:pic>
        <p:nvPicPr>
          <p:cNvPr id="4" name="Picture 2" descr="Diagram&#10;&#10;Description automatically generated">
            <a:extLst>
              <a:ext uri="{FF2B5EF4-FFF2-40B4-BE49-F238E27FC236}">
                <a16:creationId xmlns:a16="http://schemas.microsoft.com/office/drawing/2014/main" id="{8D48AA7C-D604-214A-9B65-0F5C3FB0CBC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1" b="332"/>
          <a:stretch/>
        </p:blipFill>
        <p:spPr bwMode="auto">
          <a:xfrm>
            <a:off x="6129528" y="-1"/>
            <a:ext cx="6062472" cy="34289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86C186-19C9-1E45-B3B8-4B4C0107FB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238412" y="4846076"/>
            <a:ext cx="7715177" cy="1271556"/>
          </a:xfrm>
        </p:spPr>
        <p:txBody>
          <a:bodyPr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Increase training and validation sets (given enough computing power)</a:t>
            </a:r>
          </a:p>
          <a:p>
            <a:r>
              <a:rPr lang="en-US" dirty="0">
                <a:solidFill>
                  <a:schemeClr val="bg1"/>
                </a:solidFill>
              </a:rPr>
              <a:t>Try a different architecture (i.e. transformers)</a:t>
            </a:r>
          </a:p>
        </p:txBody>
      </p:sp>
    </p:spTree>
    <p:extLst>
      <p:ext uri="{BB962C8B-B14F-4D97-AF65-F5344CB8AC3E}">
        <p14:creationId xmlns:p14="http://schemas.microsoft.com/office/powerpoint/2010/main" val="419083216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92" name="Rectangle 191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30" name="Picture 6" descr="How low-paid Microsoft contractors train Cortana by listening to you - The  Verge">
            <a:extLst>
              <a:ext uri="{FF2B5EF4-FFF2-40B4-BE49-F238E27FC236}">
                <a16:creationId xmlns:a16="http://schemas.microsoft.com/office/drawing/2014/main" id="{C45C7BB1-100C-9C4B-8638-B4E3BC24204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25" r="17978" b="3"/>
          <a:stretch/>
        </p:blipFill>
        <p:spPr bwMode="auto">
          <a:xfrm>
            <a:off x="4650909" y="10"/>
            <a:ext cx="3770541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93" name="Rectangle 19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4654296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C94D0CB9-06BB-EE4D-917F-B28E5A63B66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7" y="643467"/>
            <a:ext cx="3363974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>
                <a:solidFill>
                  <a:schemeClr val="bg1"/>
                </a:solidFill>
              </a:rPr>
              <a:t>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278052-1816-9C48-9A16-27C28A3A505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8" y="2638044"/>
            <a:ext cx="3363974" cy="3415622"/>
          </a:xfrm>
        </p:spPr>
        <p:txBody>
          <a:bodyPr>
            <a:no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Virtual assistants and chatbots attracted enormous attention over the past decade</a:t>
            </a:r>
          </a:p>
          <a:p>
            <a:r>
              <a:rPr lang="en-US" sz="2000" dirty="0">
                <a:solidFill>
                  <a:schemeClr val="bg1"/>
                </a:solidFill>
              </a:rPr>
              <a:t>However, most utilizes a “retrieval-based” approach</a:t>
            </a:r>
          </a:p>
          <a:p>
            <a:r>
              <a:rPr lang="en-US" sz="2000" dirty="0">
                <a:solidFill>
                  <a:schemeClr val="bg1"/>
                </a:solidFill>
              </a:rPr>
              <a:t>Instead, I want to build a “generative” chatbot that could generate new responses</a:t>
            </a:r>
          </a:p>
        </p:txBody>
      </p:sp>
      <p:pic>
        <p:nvPicPr>
          <p:cNvPr id="4" name="Picture 10" descr="10 Tips to Get the Most Out of Google Assistant | PCMag">
            <a:extLst>
              <a:ext uri="{FF2B5EF4-FFF2-40B4-BE49-F238E27FC236}">
                <a16:creationId xmlns:a16="http://schemas.microsoft.com/office/drawing/2014/main" id="{76790CD5-EB41-BC4F-9E47-CE8BB3063FE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902" r="15245"/>
          <a:stretch/>
        </p:blipFill>
        <p:spPr bwMode="auto">
          <a:xfrm>
            <a:off x="8421459" y="10"/>
            <a:ext cx="3770541" cy="3428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2" descr="How to Use Siri on Your Apple Device for Any Task">
            <a:extLst>
              <a:ext uri="{FF2B5EF4-FFF2-40B4-BE49-F238E27FC236}">
                <a16:creationId xmlns:a16="http://schemas.microsoft.com/office/drawing/2014/main" id="{6F704DAF-0ED1-B145-A08C-B71BDC8B83A3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4943" r="11831" b="2"/>
          <a:stretch/>
        </p:blipFill>
        <p:spPr bwMode="auto">
          <a:xfrm>
            <a:off x="8421441" y="3429000"/>
            <a:ext cx="377054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10 new Alexa features to try on your Amazon Echo - CNET">
            <a:extLst>
              <a:ext uri="{FF2B5EF4-FFF2-40B4-BE49-F238E27FC236}">
                <a16:creationId xmlns:a16="http://schemas.microsoft.com/office/drawing/2014/main" id="{904BA74E-31F2-F544-9B51-B0CDF84D50C9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980" r="-3" b="-3"/>
          <a:stretch/>
        </p:blipFill>
        <p:spPr bwMode="auto">
          <a:xfrm>
            <a:off x="4650900" y="3429000"/>
            <a:ext cx="3770541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3749350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2829E4-0FA4-7B4A-B66E-0B597E26F41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45496" y="978776"/>
            <a:ext cx="5925310" cy="1174991"/>
          </a:xfrm>
        </p:spPr>
        <p:txBody>
          <a:bodyPr>
            <a:normAutofit/>
          </a:bodyPr>
          <a:lstStyle/>
          <a:p>
            <a:r>
              <a:rPr lang="en-US" sz="2400"/>
              <a:t>Data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3962EDA-F879-D440-A13E-70E57ED3376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3748" r="35319"/>
          <a:stretch/>
        </p:blipFill>
        <p:spPr>
          <a:xfrm>
            <a:off x="20" y="10"/>
            <a:ext cx="4657325" cy="6857990"/>
          </a:xfrm>
          <a:prstGeom prst="rect">
            <a:avLst/>
          </a:prstGeom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1484E5C-0FE4-3B47-AA5F-79A4620A51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45496" y="2640692"/>
            <a:ext cx="5925310" cy="3255252"/>
          </a:xfrm>
        </p:spPr>
        <p:txBody>
          <a:bodyPr>
            <a:normAutofit/>
          </a:bodyPr>
          <a:lstStyle/>
          <a:p>
            <a:r>
              <a:rPr lang="en-US" sz="2000" dirty="0"/>
              <a:t>Cornell Movie Dialogues Corpus</a:t>
            </a:r>
          </a:p>
          <a:p>
            <a:pPr lvl="1"/>
            <a:r>
              <a:rPr lang="en-US" sz="2000" dirty="0"/>
              <a:t>Link: </a:t>
            </a:r>
            <a:r>
              <a:rPr lang="en-US" sz="2000" u="sng" dirty="0">
                <a:hlinkClick r:id="rId3"/>
              </a:rPr>
              <a:t>https://www.cs.cornell.edu/~cristian/Cornell_Movie-Dialogs_Corpus.html</a:t>
            </a:r>
            <a:endParaRPr lang="en-US" sz="2000" dirty="0"/>
          </a:p>
          <a:p>
            <a:pPr lvl="1"/>
            <a:r>
              <a:rPr lang="en-US" sz="2000" dirty="0"/>
              <a:t>220,579 conversational exchanges from 617 movies</a:t>
            </a:r>
          </a:p>
          <a:p>
            <a:pPr lvl="1"/>
            <a:r>
              <a:rPr lang="en-US" sz="2000" dirty="0"/>
              <a:t>304,713 utterances in total</a:t>
            </a:r>
          </a:p>
        </p:txBody>
      </p:sp>
    </p:spTree>
    <p:extLst>
      <p:ext uri="{BB962C8B-B14F-4D97-AF65-F5344CB8AC3E}">
        <p14:creationId xmlns:p14="http://schemas.microsoft.com/office/powerpoint/2010/main" val="108597902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1586733-25BC-AE48-BC6B-3B09BBBDBA5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Examples of Conversation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ADBE24A6-FFFF-F548-A259-09D44348504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43766" y="2372788"/>
            <a:ext cx="4952196" cy="1676781"/>
          </a:xfrm>
        </p:spPr>
        <p:txBody>
          <a:bodyPr>
            <a:noAutofit/>
          </a:bodyPr>
          <a:lstStyle/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Person A</a:t>
            </a:r>
            <a:r>
              <a:rPr lang="en-US" sz="2000" dirty="0"/>
              <a:t>: I figured you’d get to the good stuff eventually.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Person B</a:t>
            </a:r>
            <a:r>
              <a:rPr lang="en-US" sz="2000" dirty="0"/>
              <a:t>: What good stuff?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Person A</a:t>
            </a:r>
            <a:r>
              <a:rPr lang="en-US" sz="2000" dirty="0"/>
              <a:t>: The “real” you.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Person B</a:t>
            </a:r>
            <a:r>
              <a:rPr lang="en-US" sz="2000" dirty="0"/>
              <a:t>:  Like my fear of wearing pastels?</a:t>
            </a:r>
          </a:p>
        </p:txBody>
      </p:sp>
      <p:sp>
        <p:nvSpPr>
          <p:cNvPr id="7" name="Content Placeholder 5">
            <a:extLst>
              <a:ext uri="{FF2B5EF4-FFF2-40B4-BE49-F238E27FC236}">
                <a16:creationId xmlns:a16="http://schemas.microsoft.com/office/drawing/2014/main" id="{6486D1B9-4E16-7A44-A6AC-80605C757307}"/>
              </a:ext>
            </a:extLst>
          </p:cNvPr>
          <p:cNvSpPr txBox="1">
            <a:spLocks/>
          </p:cNvSpPr>
          <p:nvPr/>
        </p:nvSpPr>
        <p:spPr>
          <a:xfrm>
            <a:off x="6856516" y="2433446"/>
            <a:ext cx="4952196" cy="16767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70C0"/>
                </a:solidFill>
              </a:rPr>
              <a:t>Person A</a:t>
            </a:r>
            <a:r>
              <a:rPr lang="en-US" sz="2000" dirty="0"/>
              <a:t>: Hey, sweet cheeks</a:t>
            </a:r>
          </a:p>
          <a:p>
            <a:pPr marL="0" indent="0">
              <a:buFont typeface="Arial" panose="020B0604020202020204" pitchFamily="34" charset="0"/>
              <a:buNone/>
            </a:pPr>
            <a:r>
              <a:rPr lang="en-US" sz="2000" dirty="0">
                <a:solidFill>
                  <a:srgbClr val="00B050"/>
                </a:solidFill>
              </a:rPr>
              <a:t>Person B</a:t>
            </a:r>
            <a:r>
              <a:rPr lang="en-US" sz="2000" dirty="0"/>
              <a:t>: Hi Joey.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Person A</a:t>
            </a:r>
            <a:r>
              <a:rPr lang="en-US" sz="2000" dirty="0"/>
              <a:t>: You're concentrating awfully hard considering it’s gym class.</a:t>
            </a:r>
          </a:p>
        </p:txBody>
      </p:sp>
      <p:sp>
        <p:nvSpPr>
          <p:cNvPr id="8" name="Content Placeholder 5">
            <a:extLst>
              <a:ext uri="{FF2B5EF4-FFF2-40B4-BE49-F238E27FC236}">
                <a16:creationId xmlns:a16="http://schemas.microsoft.com/office/drawing/2014/main" id="{AB01E0D4-862B-EC4D-9A43-FAEDF901F2F8}"/>
              </a:ext>
            </a:extLst>
          </p:cNvPr>
          <p:cNvSpPr txBox="1">
            <a:spLocks/>
          </p:cNvSpPr>
          <p:nvPr/>
        </p:nvSpPr>
        <p:spPr>
          <a:xfrm>
            <a:off x="3705627" y="4686791"/>
            <a:ext cx="4952196" cy="167678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9144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14300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31286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484313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1657350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1882775" indent="-228600" algn="l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Char char="•"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Person A</a:t>
            </a:r>
            <a:r>
              <a:rPr lang="en-US" sz="2000" dirty="0"/>
              <a:t>: Hey, since when do you play Thomas Edison? This looks like Sheila’s.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B050"/>
                </a:solidFill>
              </a:rPr>
              <a:t>Person B</a:t>
            </a:r>
            <a:r>
              <a:rPr lang="en-US" sz="2000" dirty="0"/>
              <a:t>: It is...was. It's a zapper, it might help me stay awake.</a:t>
            </a:r>
          </a:p>
          <a:p>
            <a:pPr marL="0" indent="0">
              <a:buNone/>
            </a:pPr>
            <a:r>
              <a:rPr lang="en-US" sz="2000" dirty="0">
                <a:solidFill>
                  <a:srgbClr val="0070C0"/>
                </a:solidFill>
              </a:rPr>
              <a:t>Person A</a:t>
            </a:r>
            <a:r>
              <a:rPr lang="en-US" sz="2000" dirty="0"/>
              <a:t>: Yeah, or turn you into toast.</a:t>
            </a:r>
          </a:p>
        </p:txBody>
      </p:sp>
    </p:spTree>
    <p:extLst>
      <p:ext uri="{BB962C8B-B14F-4D97-AF65-F5344CB8AC3E}">
        <p14:creationId xmlns:p14="http://schemas.microsoft.com/office/powerpoint/2010/main" val="33499260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2D8E93-E077-504C-B606-69424F45EE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Method: Seq2Seq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96F3AEE-F6A8-7B46-BD8C-A055FAD2C3C0}"/>
              </a:ext>
            </a:extLst>
          </p:cNvPr>
          <p:cNvSpPr/>
          <p:nvPr/>
        </p:nvSpPr>
        <p:spPr>
          <a:xfrm>
            <a:off x="3673928" y="3642903"/>
            <a:ext cx="4844143" cy="2398113"/>
          </a:xfrm>
          <a:prstGeom prst="roundRect">
            <a:avLst/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E9EFBAAF-D09D-7A41-8965-4937C9AAB951}"/>
              </a:ext>
            </a:extLst>
          </p:cNvPr>
          <p:cNvSpPr/>
          <p:nvPr/>
        </p:nvSpPr>
        <p:spPr>
          <a:xfrm>
            <a:off x="3848101" y="3829587"/>
            <a:ext cx="1861455" cy="2024743"/>
          </a:xfrm>
          <a:prstGeom prst="roundRect">
            <a:avLst/>
          </a:prstGeom>
          <a:solidFill>
            <a:srgbClr val="92D05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648E592-C4FB-EC4F-8AFD-49C9658152A2}"/>
              </a:ext>
            </a:extLst>
          </p:cNvPr>
          <p:cNvSpPr/>
          <p:nvPr/>
        </p:nvSpPr>
        <p:spPr>
          <a:xfrm>
            <a:off x="6455663" y="3829587"/>
            <a:ext cx="1861455" cy="2024743"/>
          </a:xfrm>
          <a:prstGeom prst="roundRect">
            <a:avLst/>
          </a:prstGeom>
          <a:solidFill>
            <a:srgbClr val="00B0F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</a:t>
            </a:r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7FE5A25F-924D-C747-A051-4AFC608D9791}"/>
              </a:ext>
            </a:extLst>
          </p:cNvPr>
          <p:cNvSpPr/>
          <p:nvPr/>
        </p:nvSpPr>
        <p:spPr>
          <a:xfrm>
            <a:off x="963384" y="4618801"/>
            <a:ext cx="1964437" cy="446314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 Sequence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C33729D-A405-DB43-A000-5345B239B376}"/>
              </a:ext>
            </a:extLst>
          </p:cNvPr>
          <p:cNvSpPr/>
          <p:nvPr/>
        </p:nvSpPr>
        <p:spPr>
          <a:xfrm>
            <a:off x="9264178" y="4618801"/>
            <a:ext cx="1964437" cy="446314"/>
          </a:xfrm>
          <a:prstGeom prst="rect">
            <a:avLst/>
          </a:prstGeom>
          <a:solidFill>
            <a:srgbClr val="7030A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 Sequence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87D58F17-569A-B248-8AEB-F8827FD1DE33}"/>
              </a:ext>
            </a:extLst>
          </p:cNvPr>
          <p:cNvCxnSpPr>
            <a:cxnSpLocks/>
            <a:stCxn id="7" idx="3"/>
            <a:endCxn id="5" idx="1"/>
          </p:cNvCxnSpPr>
          <p:nvPr/>
        </p:nvCxnSpPr>
        <p:spPr>
          <a:xfrm>
            <a:off x="2927821" y="4841958"/>
            <a:ext cx="920280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EF3B8489-7358-3643-B2C0-D630E41784BA}"/>
              </a:ext>
            </a:extLst>
          </p:cNvPr>
          <p:cNvCxnSpPr>
            <a:cxnSpLocks/>
            <a:stCxn id="6" idx="3"/>
          </p:cNvCxnSpPr>
          <p:nvPr/>
        </p:nvCxnSpPr>
        <p:spPr>
          <a:xfrm>
            <a:off x="8317118" y="4841959"/>
            <a:ext cx="94706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2" name="Straight Arrow Connector 11">
            <a:extLst>
              <a:ext uri="{FF2B5EF4-FFF2-40B4-BE49-F238E27FC236}">
                <a16:creationId xmlns:a16="http://schemas.microsoft.com/office/drawing/2014/main" id="{73374E00-E2CA-F24B-970B-B2CD45EF33DF}"/>
              </a:ext>
            </a:extLst>
          </p:cNvPr>
          <p:cNvCxnSpPr/>
          <p:nvPr/>
        </p:nvCxnSpPr>
        <p:spPr>
          <a:xfrm>
            <a:off x="5722946" y="4841958"/>
            <a:ext cx="74610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3861814-1B96-6346-8654-F2996D7E1454}"/>
              </a:ext>
            </a:extLst>
          </p:cNvPr>
          <p:cNvSpPr txBox="1"/>
          <p:nvPr/>
        </p:nvSpPr>
        <p:spPr>
          <a:xfrm>
            <a:off x="8040413" y="2427962"/>
            <a:ext cx="1530740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(Vectorized Reply)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BA1D378-B078-504A-9696-2FEC42064422}"/>
              </a:ext>
            </a:extLst>
          </p:cNvPr>
          <p:cNvSpPr txBox="1"/>
          <p:nvPr/>
        </p:nvSpPr>
        <p:spPr>
          <a:xfrm>
            <a:off x="3792512" y="3155116"/>
            <a:ext cx="17732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dirty="0"/>
              <a:t>Seq2Seq Model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8D55CD11-1C95-424C-AFCC-C7CAFC03DD11}"/>
              </a:ext>
            </a:extLst>
          </p:cNvPr>
          <p:cNvSpPr txBox="1"/>
          <p:nvPr/>
        </p:nvSpPr>
        <p:spPr>
          <a:xfrm>
            <a:off x="2086462" y="6253803"/>
            <a:ext cx="801907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/>
              <a:t>The idea is to train Seq2Seq Model to predict output sequence from inputs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E19D419-915B-DB42-9C6C-ECED1265A1B9}"/>
              </a:ext>
            </a:extLst>
          </p:cNvPr>
          <p:cNvSpPr txBox="1"/>
          <p:nvPr/>
        </p:nvSpPr>
        <p:spPr>
          <a:xfrm>
            <a:off x="1068409" y="2614579"/>
            <a:ext cx="17418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Hi, how are you?</a:t>
            </a:r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4DF90657-2D5A-7B48-A4BF-74EB7EBEF352}"/>
              </a:ext>
            </a:extLst>
          </p:cNvPr>
          <p:cNvSpPr/>
          <p:nvPr/>
        </p:nvSpPr>
        <p:spPr>
          <a:xfrm>
            <a:off x="6404170" y="2799245"/>
            <a:ext cx="1964437" cy="446314"/>
          </a:xfrm>
          <a:prstGeom prst="rect">
            <a:avLst/>
          </a:prstGeom>
          <a:solidFill>
            <a:schemeClr val="accent4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Decoder Input</a:t>
            </a:r>
          </a:p>
        </p:txBody>
      </p: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39625E4A-CA30-EE46-A0F1-43F238584568}"/>
              </a:ext>
            </a:extLst>
          </p:cNvPr>
          <p:cNvCxnSpPr>
            <a:cxnSpLocks/>
            <a:stCxn id="25" idx="2"/>
            <a:endCxn id="6" idx="0"/>
          </p:cNvCxnSpPr>
          <p:nvPr/>
        </p:nvCxnSpPr>
        <p:spPr>
          <a:xfrm>
            <a:off x="7386389" y="3245559"/>
            <a:ext cx="2" cy="584028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1" name="TextBox 30">
            <a:extLst>
              <a:ext uri="{FF2B5EF4-FFF2-40B4-BE49-F238E27FC236}">
                <a16:creationId xmlns:a16="http://schemas.microsoft.com/office/drawing/2014/main" id="{157D1D82-F746-F24F-8335-547419D67D46}"/>
              </a:ext>
            </a:extLst>
          </p:cNvPr>
          <p:cNvSpPr txBox="1"/>
          <p:nvPr/>
        </p:nvSpPr>
        <p:spPr>
          <a:xfrm>
            <a:off x="9524339" y="5510885"/>
            <a:ext cx="144411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(Predicted Reply)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FC911A07-891C-0946-9454-A83104C68DD7}"/>
              </a:ext>
            </a:extLst>
          </p:cNvPr>
          <p:cNvSpPr txBox="1"/>
          <p:nvPr/>
        </p:nvSpPr>
        <p:spPr>
          <a:xfrm>
            <a:off x="9250788" y="5141553"/>
            <a:ext cx="1937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I’m fine, thank you.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32D01DEC-B98D-694E-AC0C-0AD2CBB9CFF0}"/>
              </a:ext>
            </a:extLst>
          </p:cNvPr>
          <p:cNvSpPr txBox="1"/>
          <p:nvPr/>
        </p:nvSpPr>
        <p:spPr>
          <a:xfrm>
            <a:off x="6732363" y="2395327"/>
            <a:ext cx="13080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[12, 4, 10, 1]</a:t>
            </a:r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F7E663B5-3F1F-CC4F-A75B-395F5369A158}"/>
              </a:ext>
            </a:extLst>
          </p:cNvPr>
          <p:cNvSpPr/>
          <p:nvPr/>
        </p:nvSpPr>
        <p:spPr>
          <a:xfrm>
            <a:off x="957133" y="3025081"/>
            <a:ext cx="1964437" cy="446314"/>
          </a:xfrm>
          <a:prstGeom prst="rect">
            <a:avLst/>
          </a:prstGeom>
          <a:solidFill>
            <a:schemeClr val="accent2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Input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D80FFA58-E5F0-B440-B4DC-6AF971063322}"/>
              </a:ext>
            </a:extLst>
          </p:cNvPr>
          <p:cNvSpPr txBox="1"/>
          <p:nvPr/>
        </p:nvSpPr>
        <p:spPr>
          <a:xfrm>
            <a:off x="2755049" y="2643477"/>
            <a:ext cx="1037463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(Comment)</a:t>
            </a:r>
          </a:p>
        </p:txBody>
      </p:sp>
      <p:cxnSp>
        <p:nvCxnSpPr>
          <p:cNvPr id="40" name="Straight Arrow Connector 39">
            <a:extLst>
              <a:ext uri="{FF2B5EF4-FFF2-40B4-BE49-F238E27FC236}">
                <a16:creationId xmlns:a16="http://schemas.microsoft.com/office/drawing/2014/main" id="{31FDF61F-54BD-EA49-8B09-B08272C6B5C5}"/>
              </a:ext>
            </a:extLst>
          </p:cNvPr>
          <p:cNvCxnSpPr>
            <a:cxnSpLocks/>
            <a:stCxn id="38" idx="2"/>
            <a:endCxn id="7" idx="0"/>
          </p:cNvCxnSpPr>
          <p:nvPr/>
        </p:nvCxnSpPr>
        <p:spPr>
          <a:xfrm>
            <a:off x="1939352" y="3471395"/>
            <a:ext cx="6251" cy="1147406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3" name="TextBox 42">
            <a:extLst>
              <a:ext uri="{FF2B5EF4-FFF2-40B4-BE49-F238E27FC236}">
                <a16:creationId xmlns:a16="http://schemas.microsoft.com/office/drawing/2014/main" id="{53C08F79-145C-6E49-AF3A-C3F0DC6C8AB2}"/>
              </a:ext>
            </a:extLst>
          </p:cNvPr>
          <p:cNvSpPr txBox="1"/>
          <p:nvPr/>
        </p:nvSpPr>
        <p:spPr>
          <a:xfrm>
            <a:off x="1213315" y="5159595"/>
            <a:ext cx="142346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[23, 94, 19, 1]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8C455083-913D-2D4C-84DD-D7AB2BEEE064}"/>
              </a:ext>
            </a:extLst>
          </p:cNvPr>
          <p:cNvSpPr txBox="1"/>
          <p:nvPr/>
        </p:nvSpPr>
        <p:spPr>
          <a:xfrm>
            <a:off x="1006403" y="5528927"/>
            <a:ext cx="186589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(Vectorized Comment)</a:t>
            </a:r>
          </a:p>
        </p:txBody>
      </p:sp>
      <p:cxnSp>
        <p:nvCxnSpPr>
          <p:cNvPr id="45" name="Straight Arrow Connector 44">
            <a:extLst>
              <a:ext uri="{FF2B5EF4-FFF2-40B4-BE49-F238E27FC236}">
                <a16:creationId xmlns:a16="http://schemas.microsoft.com/office/drawing/2014/main" id="{FD793135-4A92-5446-8994-585E945BB97A}"/>
              </a:ext>
            </a:extLst>
          </p:cNvPr>
          <p:cNvCxnSpPr>
            <a:cxnSpLocks/>
            <a:stCxn id="48" idx="1"/>
            <a:endCxn id="25" idx="3"/>
          </p:cNvCxnSpPr>
          <p:nvPr/>
        </p:nvCxnSpPr>
        <p:spPr>
          <a:xfrm flipH="1">
            <a:off x="8368607" y="3022402"/>
            <a:ext cx="898047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48" name="Rectangle 47">
            <a:extLst>
              <a:ext uri="{FF2B5EF4-FFF2-40B4-BE49-F238E27FC236}">
                <a16:creationId xmlns:a16="http://schemas.microsoft.com/office/drawing/2014/main" id="{4266D310-8B7A-1D4E-8C65-4ABC200D5617}"/>
              </a:ext>
            </a:extLst>
          </p:cNvPr>
          <p:cNvSpPr/>
          <p:nvPr/>
        </p:nvSpPr>
        <p:spPr>
          <a:xfrm>
            <a:off x="9266654" y="2799245"/>
            <a:ext cx="1964437" cy="446314"/>
          </a:xfrm>
          <a:prstGeom prst="rect">
            <a:avLst/>
          </a:prstGeom>
          <a:solidFill>
            <a:srgbClr val="C0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dirty="0"/>
              <a:t>Output</a:t>
            </a:r>
          </a:p>
        </p:txBody>
      </p:sp>
      <p:sp>
        <p:nvSpPr>
          <p:cNvPr id="50" name="TextBox 49">
            <a:extLst>
              <a:ext uri="{FF2B5EF4-FFF2-40B4-BE49-F238E27FC236}">
                <a16:creationId xmlns:a16="http://schemas.microsoft.com/office/drawing/2014/main" id="{111CB71C-6275-3046-97F7-8F03DC700F31}"/>
              </a:ext>
            </a:extLst>
          </p:cNvPr>
          <p:cNvSpPr txBox="1"/>
          <p:nvPr/>
        </p:nvSpPr>
        <p:spPr>
          <a:xfrm>
            <a:off x="9868489" y="3624402"/>
            <a:ext cx="702308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 dirty="0"/>
              <a:t>(Reply)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F0ABEF45-217D-0D41-86A7-5DE749195805}"/>
              </a:ext>
            </a:extLst>
          </p:cNvPr>
          <p:cNvSpPr txBox="1"/>
          <p:nvPr/>
        </p:nvSpPr>
        <p:spPr>
          <a:xfrm>
            <a:off x="9297602" y="3273571"/>
            <a:ext cx="19377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I’m fine, thank you.</a:t>
            </a:r>
          </a:p>
        </p:txBody>
      </p:sp>
    </p:spTree>
    <p:extLst>
      <p:ext uri="{BB962C8B-B14F-4D97-AF65-F5344CB8AC3E}">
        <p14:creationId xmlns:p14="http://schemas.microsoft.com/office/powerpoint/2010/main" val="63473756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098" name="Picture 2" descr="Diagram&#10;&#10;Description automatically generated">
            <a:extLst>
              <a:ext uri="{FF2B5EF4-FFF2-40B4-BE49-F238E27FC236}">
                <a16:creationId xmlns:a16="http://schemas.microsoft.com/office/drawing/2014/main" id="{FF00BD2B-B689-2849-A888-573F3690AE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733" y="3183003"/>
            <a:ext cx="4671595" cy="2651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2" name="Rectangle 71">
            <a:extLst>
              <a:ext uri="{FF2B5EF4-FFF2-40B4-BE49-F238E27FC236}">
                <a16:creationId xmlns:a16="http://schemas.microsoft.com/office/drawing/2014/main" id="{DCD3F51F-E0F2-41F0-9EAD-111C87DFF5F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315061" y="-2"/>
            <a:ext cx="6876939" cy="6858002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7D24D462-F3DF-CE41-A806-45CC6617BC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119732" y="1290025"/>
            <a:ext cx="5291327" cy="118872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>
            <a:normAutofit/>
          </a:bodyPr>
          <a:lstStyle/>
          <a:p>
            <a:r>
              <a:rPr lang="en-US"/>
              <a:t>Models</a:t>
            </a:r>
            <a:endParaRPr lang="en-US" dirty="0"/>
          </a:p>
        </p:txBody>
      </p:sp>
      <p:pic>
        <p:nvPicPr>
          <p:cNvPr id="10" name="Picture 4" descr="Diagram&#10;&#10;Description automatically generated">
            <a:extLst>
              <a:ext uri="{FF2B5EF4-FFF2-40B4-BE49-F238E27FC236}">
                <a16:creationId xmlns:a16="http://schemas.microsoft.com/office/drawing/2014/main" id="{028AB4F4-0696-6841-B132-E86CEA36A1C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321733" y="611306"/>
            <a:ext cx="4671595" cy="140147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ED7C02-B38E-BC4E-B2AD-8FFD0A10B2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119732" y="2858703"/>
            <a:ext cx="5285791" cy="3042547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rgbClr val="FFFFFF"/>
                </a:solidFill>
              </a:rPr>
              <a:t>2 types of neural network architectures used for Seq2Seq models: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- RNNs/LSTMs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- Traditional approach to Seq2Seq problems</a:t>
            </a:r>
          </a:p>
          <a:p>
            <a:pPr lvl="1"/>
            <a:r>
              <a:rPr lang="en-US" sz="2000" dirty="0">
                <a:solidFill>
                  <a:srgbClr val="FFFFFF"/>
                </a:solidFill>
              </a:rPr>
              <a:t>- Transformers</a:t>
            </a:r>
          </a:p>
          <a:p>
            <a:pPr lvl="2"/>
            <a:r>
              <a:rPr lang="en-US" sz="2000" dirty="0">
                <a:solidFill>
                  <a:srgbClr val="FFFFFF"/>
                </a:solidFill>
              </a:rPr>
              <a:t>- New, but powerful approach to sequential problems (e.g. BERT, GPT-3)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EFEE210-3307-5A46-875F-FDA284E7BF95}"/>
              </a:ext>
            </a:extLst>
          </p:cNvPr>
          <p:cNvSpPr txBox="1"/>
          <p:nvPr/>
        </p:nvSpPr>
        <p:spPr>
          <a:xfrm>
            <a:off x="1971284" y="2091141"/>
            <a:ext cx="1372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LSTM Model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0482F75E-CDF8-BA4A-9312-63B3568B8442}"/>
              </a:ext>
            </a:extLst>
          </p:cNvPr>
          <p:cNvSpPr txBox="1"/>
          <p:nvPr/>
        </p:nvSpPr>
        <p:spPr>
          <a:xfrm>
            <a:off x="1662225" y="5905938"/>
            <a:ext cx="19906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Transformer Model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E3CF028-50CD-6543-9A6C-092F604CDAC2}"/>
              </a:ext>
            </a:extLst>
          </p:cNvPr>
          <p:cNvSpPr/>
          <p:nvPr/>
        </p:nvSpPr>
        <p:spPr>
          <a:xfrm>
            <a:off x="531273" y="6192866"/>
            <a:ext cx="425251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 defTabSz="914400">
              <a:defRPr/>
            </a:pPr>
            <a:r>
              <a:rPr lang="en-US" sz="1400" dirty="0"/>
              <a:t>Source: </a:t>
            </a:r>
            <a:r>
              <a:rPr lang="en-US" sz="1400" dirty="0">
                <a:hlinkClick r:id="rId5"/>
              </a:rPr>
              <a:t>http://jalammar.github.io/illustrated-transformer/</a:t>
            </a:r>
            <a:endParaRPr lang="en-US" sz="1400" dirty="0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E5677B1D-10E7-9A43-8278-F0A70FC3E258}"/>
              </a:ext>
            </a:extLst>
          </p:cNvPr>
          <p:cNvSpPr/>
          <p:nvPr/>
        </p:nvSpPr>
        <p:spPr>
          <a:xfrm>
            <a:off x="100643" y="2390950"/>
            <a:ext cx="511377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1400" dirty="0"/>
              <a:t>Source: </a:t>
            </a:r>
            <a:r>
              <a:rPr lang="en-US" sz="1400" dirty="0">
                <a:hlinkClick r:id="rId6"/>
              </a:rPr>
              <a:t>https://suriyadeepan.github.io/2016-12-31-practical-seq2seq/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9887451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7AD7C5BE-418C-4A44-91BF-28E411F75B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120" y="1559052"/>
            <a:ext cx="10271760" cy="4347972"/>
          </a:xfrm>
          <a:prstGeom prst="rect">
            <a:avLst/>
          </a:prstGeom>
          <a:solidFill>
            <a:srgbClr val="FFFFFF"/>
          </a:solidFill>
          <a:ln w="31750">
            <a:solidFill>
              <a:srgbClr val="40404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F7AEB07C-905F-B24A-A003-58D7C784C5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1136" y="964692"/>
            <a:ext cx="7729728" cy="1188720"/>
          </a:xfrm>
          <a:ln>
            <a:solidFill>
              <a:srgbClr val="404040"/>
            </a:solidFill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dirty="0"/>
              <a:t>Our LSTM Model</a:t>
            </a:r>
          </a:p>
        </p:txBody>
      </p:sp>
      <p:pic>
        <p:nvPicPr>
          <p:cNvPr id="6" name="Picture 2">
            <a:extLst>
              <a:ext uri="{FF2B5EF4-FFF2-40B4-BE49-F238E27FC236}">
                <a16:creationId xmlns:a16="http://schemas.microsoft.com/office/drawing/2014/main" id="{5374C796-75FC-B74D-9C90-9F01C9AAB7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2940954" y="2568322"/>
            <a:ext cx="7236178" cy="293065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BC580224-7781-7546-9361-D8CEF587C8C9}"/>
              </a:ext>
            </a:extLst>
          </p:cNvPr>
          <p:cNvSpPr/>
          <p:nvPr/>
        </p:nvSpPr>
        <p:spPr>
          <a:xfrm>
            <a:off x="3286132" y="2560321"/>
            <a:ext cx="3295650" cy="546354"/>
          </a:xfrm>
          <a:prstGeom prst="roundRect">
            <a:avLst/>
          </a:prstGeom>
          <a:noFill/>
          <a:ln w="2540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4A188CF-4FA8-724B-9F96-DDC9A2ADD975}"/>
              </a:ext>
            </a:extLst>
          </p:cNvPr>
          <p:cNvSpPr/>
          <p:nvPr/>
        </p:nvSpPr>
        <p:spPr>
          <a:xfrm>
            <a:off x="7005309" y="3353565"/>
            <a:ext cx="3203013" cy="546354"/>
          </a:xfrm>
          <a:prstGeom prst="roundRect">
            <a:avLst/>
          </a:prstGeom>
          <a:noFill/>
          <a:ln w="25400">
            <a:solidFill>
              <a:schemeClr val="accent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9861913-6FFE-E748-8F3A-368C0E48E09E}"/>
              </a:ext>
            </a:extLst>
          </p:cNvPr>
          <p:cNvSpPr/>
          <p:nvPr/>
        </p:nvSpPr>
        <p:spPr>
          <a:xfrm>
            <a:off x="6571921" y="2648832"/>
            <a:ext cx="16145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Input Sequence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5241353E-0ADC-244C-9D86-55075330BDF6}"/>
              </a:ext>
            </a:extLst>
          </p:cNvPr>
          <p:cNvSpPr/>
          <p:nvPr/>
        </p:nvSpPr>
        <p:spPr>
          <a:xfrm>
            <a:off x="8655691" y="3001199"/>
            <a:ext cx="156004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Decoder Input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457C78B-C966-2548-BC3F-65C3A0CEA1DA}"/>
              </a:ext>
            </a:extLst>
          </p:cNvPr>
          <p:cNvSpPr/>
          <p:nvPr/>
        </p:nvSpPr>
        <p:spPr>
          <a:xfrm>
            <a:off x="5229226" y="4960621"/>
            <a:ext cx="3066713" cy="546354"/>
          </a:xfrm>
          <a:prstGeom prst="roundRect">
            <a:avLst/>
          </a:prstGeom>
          <a:noFill/>
          <a:ln w="25400">
            <a:solidFill>
              <a:srgbClr val="7030A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FE3FBB5D-92C2-3841-976D-1964EAEA3A57}"/>
              </a:ext>
            </a:extLst>
          </p:cNvPr>
          <p:cNvSpPr/>
          <p:nvPr/>
        </p:nvSpPr>
        <p:spPr>
          <a:xfrm>
            <a:off x="8250535" y="5052511"/>
            <a:ext cx="18245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Output Sequence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AA9935E7-F841-6C40-93A6-73A9FF04ABC6}"/>
              </a:ext>
            </a:extLst>
          </p:cNvPr>
          <p:cNvSpPr/>
          <p:nvPr/>
        </p:nvSpPr>
        <p:spPr>
          <a:xfrm>
            <a:off x="2909763" y="3368064"/>
            <a:ext cx="4041831" cy="546354"/>
          </a:xfrm>
          <a:prstGeom prst="roundRect">
            <a:avLst/>
          </a:prstGeom>
          <a:noFill/>
          <a:ln w="25400">
            <a:solidFill>
              <a:srgbClr val="92D05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5BE424C3-AC44-BB40-84C2-EADF9E6961EB}"/>
              </a:ext>
            </a:extLst>
          </p:cNvPr>
          <p:cNvSpPr/>
          <p:nvPr/>
        </p:nvSpPr>
        <p:spPr>
          <a:xfrm>
            <a:off x="4532290" y="4176973"/>
            <a:ext cx="4454554" cy="546354"/>
          </a:xfrm>
          <a:prstGeom prst="roundRect">
            <a:avLst/>
          </a:prstGeom>
          <a:noFill/>
          <a:ln w="254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83536BC8-91AC-C646-95F5-A0FD893B5834}"/>
              </a:ext>
            </a:extLst>
          </p:cNvPr>
          <p:cNvSpPr/>
          <p:nvPr/>
        </p:nvSpPr>
        <p:spPr>
          <a:xfrm>
            <a:off x="8923601" y="4265484"/>
            <a:ext cx="101502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Decoder</a:t>
            </a:r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A7B18349-5AB4-E549-94BD-F9A1C855C5D1}"/>
              </a:ext>
            </a:extLst>
          </p:cNvPr>
          <p:cNvSpPr/>
          <p:nvPr/>
        </p:nvSpPr>
        <p:spPr>
          <a:xfrm>
            <a:off x="1981115" y="3456575"/>
            <a:ext cx="96212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dirty="0"/>
              <a:t>Encoder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4D9DCAD-2311-5F42-A5D8-70D07A3ABA04}"/>
              </a:ext>
            </a:extLst>
          </p:cNvPr>
          <p:cNvSpPr txBox="1"/>
          <p:nvPr/>
        </p:nvSpPr>
        <p:spPr>
          <a:xfrm>
            <a:off x="1546872" y="4860644"/>
            <a:ext cx="2171700" cy="646331"/>
          </a:xfrm>
          <a:prstGeom prst="rect">
            <a:avLst/>
          </a:prstGeom>
          <a:noFill/>
          <a:ln w="25400"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14+ million trainable parameters</a:t>
            </a:r>
          </a:p>
        </p:txBody>
      </p:sp>
    </p:spTree>
    <p:extLst>
      <p:ext uri="{BB962C8B-B14F-4D97-AF65-F5344CB8AC3E}">
        <p14:creationId xmlns:p14="http://schemas.microsoft.com/office/powerpoint/2010/main" val="378386089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2D2C4A7-7B90-1F4E-924A-1CD9F5E9F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Training</a:t>
            </a:r>
          </a:p>
        </p:txBody>
      </p:sp>
      <p:graphicFrame>
        <p:nvGraphicFramePr>
          <p:cNvPr id="7" name="Content Placeholder 2">
            <a:extLst>
              <a:ext uri="{FF2B5EF4-FFF2-40B4-BE49-F238E27FC236}">
                <a16:creationId xmlns:a16="http://schemas.microsoft.com/office/drawing/2014/main" id="{B8342D8B-40FA-41C3-A638-4EB9E40680B9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71501352"/>
              </p:ext>
            </p:extLst>
          </p:nvPr>
        </p:nvGraphicFramePr>
        <p:xfrm>
          <a:off x="516636" y="2791325"/>
          <a:ext cx="7729728" cy="310198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pic>
        <p:nvPicPr>
          <p:cNvPr id="18" name="Picture 4" descr="Diagram&#10;&#10;Description automatically generated">
            <a:extLst>
              <a:ext uri="{FF2B5EF4-FFF2-40B4-BE49-F238E27FC236}">
                <a16:creationId xmlns:a16="http://schemas.microsoft.com/office/drawing/2014/main" id="{F93F8B2F-CAB4-FF41-84DC-ED0BCB751E3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9011317" y="3360702"/>
            <a:ext cx="2092965" cy="627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9" name="Graphic 18" descr="Single gear with solid fill">
            <a:extLst>
              <a:ext uri="{FF2B5EF4-FFF2-40B4-BE49-F238E27FC236}">
                <a16:creationId xmlns:a16="http://schemas.microsoft.com/office/drawing/2014/main" id="{75D39D13-58E5-4C49-B97F-BF6D63FA696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272669" y="3749562"/>
            <a:ext cx="571047" cy="571047"/>
          </a:xfrm>
          <a:prstGeom prst="rect">
            <a:avLst/>
          </a:prstGeom>
        </p:spPr>
      </p:pic>
      <p:pic>
        <p:nvPicPr>
          <p:cNvPr id="20" name="Graphic 19" descr="Single gear with solid fill">
            <a:extLst>
              <a:ext uri="{FF2B5EF4-FFF2-40B4-BE49-F238E27FC236}">
                <a16:creationId xmlns:a16="http://schemas.microsoft.com/office/drawing/2014/main" id="{8A9421C2-E915-4F4F-AADD-F559166578D1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9486753" y="3432738"/>
            <a:ext cx="571047" cy="571047"/>
          </a:xfrm>
          <a:prstGeom prst="rect">
            <a:avLst/>
          </a:prstGeom>
        </p:spPr>
      </p:pic>
      <p:pic>
        <p:nvPicPr>
          <p:cNvPr id="21" name="Graphic 20" descr="Speech">
            <a:extLst>
              <a:ext uri="{FF2B5EF4-FFF2-40B4-BE49-F238E27FC236}">
                <a16:creationId xmlns:a16="http://schemas.microsoft.com/office/drawing/2014/main" id="{12D2AA95-BC7C-F943-9228-FEE93EBEEBC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9219004" y="3277095"/>
            <a:ext cx="2456360" cy="2456360"/>
          </a:xfrm>
          <a:prstGeom prst="rect">
            <a:avLst/>
          </a:prstGeom>
        </p:spPr>
      </p:pic>
      <p:pic>
        <p:nvPicPr>
          <p:cNvPr id="24" name="Graphic 23" descr="Body builder with solid fill">
            <a:extLst>
              <a:ext uri="{FF2B5EF4-FFF2-40B4-BE49-F238E27FC236}">
                <a16:creationId xmlns:a16="http://schemas.microsoft.com/office/drawing/2014/main" id="{6C5B17D2-B2EB-1446-877D-5AD42A687B5A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10138602" y="3935501"/>
            <a:ext cx="617164" cy="770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52374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141" name="Rectangle 140">
            <a:extLst>
              <a:ext uri="{FF2B5EF4-FFF2-40B4-BE49-F238E27FC236}">
                <a16:creationId xmlns:a16="http://schemas.microsoft.com/office/drawing/2014/main" id="{1660E788-AFA9-4A1B-9991-6AA74632A15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91999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3" name="Rectangle 142">
            <a:extLst>
              <a:ext uri="{FF2B5EF4-FFF2-40B4-BE49-F238E27FC236}">
                <a16:creationId xmlns:a16="http://schemas.microsoft.com/office/drawing/2014/main" id="{867D4867-5BA7-4462-B2F6-A23F4A622AA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-1" y="0"/>
            <a:ext cx="7544653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D3E878E2-3B0D-8D41-B0D9-1AD3E6AAC4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3466" y="643467"/>
            <a:ext cx="6242719" cy="1728044"/>
          </a:xfrm>
          <a:noFill/>
          <a:ln>
            <a:solidFill>
              <a:schemeClr val="bg1"/>
            </a:solidFill>
          </a:ln>
        </p:spPr>
        <p:txBody>
          <a:bodyPr wrap="square">
            <a:norm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Results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7B2C093-A306-4F44-BAC4-A851655DD40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3467" y="2638044"/>
            <a:ext cx="6242715" cy="3415622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bg1"/>
                </a:solidFill>
              </a:rPr>
              <a:t>Final accuracy: 16.32% (training), 1.60% (validation)</a:t>
            </a:r>
          </a:p>
          <a:p>
            <a:r>
              <a:rPr lang="en-US" sz="2000" dirty="0">
                <a:solidFill>
                  <a:schemeClr val="bg1"/>
                </a:solidFill>
              </a:rPr>
              <a:t>Final Loss: 0.10 (training), </a:t>
            </a:r>
            <a:r>
              <a:rPr lang="en-JP" sz="2000" dirty="0">
                <a:solidFill>
                  <a:schemeClr val="bg1"/>
                </a:solidFill>
              </a:rPr>
              <a:t>1.60 (validation)</a:t>
            </a:r>
            <a:endParaRPr lang="en-US" sz="2000" dirty="0">
              <a:solidFill>
                <a:schemeClr val="bg1"/>
              </a:solidFill>
            </a:endParaRPr>
          </a:p>
          <a:p>
            <a:r>
              <a:rPr lang="en-US" sz="2000" dirty="0">
                <a:solidFill>
                  <a:schemeClr val="bg1"/>
                </a:solidFill>
              </a:rPr>
              <a:t>Overfitting is quite apparent</a:t>
            </a:r>
          </a:p>
          <a:p>
            <a:r>
              <a:rPr lang="en-US" sz="2000" dirty="0">
                <a:solidFill>
                  <a:schemeClr val="bg1"/>
                </a:solidFill>
              </a:rPr>
              <a:t>However, we did manage to make the chatbot “talk”</a:t>
            </a:r>
          </a:p>
        </p:txBody>
      </p:sp>
      <p:pic>
        <p:nvPicPr>
          <p:cNvPr id="6152" name="Picture 8">
            <a:extLst>
              <a:ext uri="{FF2B5EF4-FFF2-40B4-BE49-F238E27FC236}">
                <a16:creationId xmlns:a16="http://schemas.microsoft.com/office/drawing/2014/main" id="{9EE91061-4F7E-D84D-B625-2FFDEE4D601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9008" y="722156"/>
            <a:ext cx="3419524" cy="24627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>
            <a:extLst>
              <a:ext uri="{FF2B5EF4-FFF2-40B4-BE49-F238E27FC236}">
                <a16:creationId xmlns:a16="http://schemas.microsoft.com/office/drawing/2014/main" id="{C2CDE61B-3916-A840-B6DF-E792AC543FB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8129008" y="3609231"/>
            <a:ext cx="3419524" cy="24250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5" name="Picture 10">
            <a:extLst>
              <a:ext uri="{FF2B5EF4-FFF2-40B4-BE49-F238E27FC236}">
                <a16:creationId xmlns:a16="http://schemas.microsoft.com/office/drawing/2014/main" id="{E3515183-8AA8-D047-A755-DAED1539EB5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2980" y="4752576"/>
            <a:ext cx="6643688" cy="146195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9551977"/>
      </p:ext>
    </p:extLst>
  </p:cSld>
  <p:clrMapOvr>
    <a:masterClrMapping/>
  </p:clrMapOvr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{9B25B259-3DD6-004B-BBBA-DD8DB7986004}tf10001120</Template>
  <TotalTime>877</TotalTime>
  <Words>482</Words>
  <Application>Microsoft Macintosh PowerPoint</Application>
  <PresentationFormat>Widescreen</PresentationFormat>
  <Paragraphs>80</Paragraphs>
  <Slides>11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Arial</vt:lpstr>
      <vt:lpstr>Calibri</vt:lpstr>
      <vt:lpstr>Gill Sans MT</vt:lpstr>
      <vt:lpstr>Parcel</vt:lpstr>
      <vt:lpstr>Chatbots</vt:lpstr>
      <vt:lpstr>Motivation</vt:lpstr>
      <vt:lpstr>Data</vt:lpstr>
      <vt:lpstr>Examples of Conversation</vt:lpstr>
      <vt:lpstr>Method: Seq2Seq</vt:lpstr>
      <vt:lpstr>Models</vt:lpstr>
      <vt:lpstr>Our LSTM Model</vt:lpstr>
      <vt:lpstr>Training</vt:lpstr>
      <vt:lpstr>Results</vt:lpstr>
      <vt:lpstr>Conclusion</vt:lpstr>
      <vt:lpstr>Future Direction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Chatbot</dc:title>
  <dc:creator>Lee, Ka Hung</dc:creator>
  <cp:lastModifiedBy>Lee, Ka Hung</cp:lastModifiedBy>
  <cp:revision>6</cp:revision>
  <dcterms:created xsi:type="dcterms:W3CDTF">2021-09-03T04:58:21Z</dcterms:created>
  <dcterms:modified xsi:type="dcterms:W3CDTF">2021-09-03T22:53:57Z</dcterms:modified>
</cp:coreProperties>
</file>